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Lst>
  <p:notesMasterIdLst>
    <p:notesMasterId r:id="rId48"/>
  </p:notesMasterIdLst>
  <p:sldIdLst>
    <p:sldId id="256" r:id="rId2"/>
    <p:sldId id="278" r:id="rId3"/>
    <p:sldId id="277" r:id="rId4"/>
    <p:sldId id="276" r:id="rId5"/>
    <p:sldId id="270" r:id="rId6"/>
    <p:sldId id="265" r:id="rId7"/>
    <p:sldId id="269" r:id="rId8"/>
    <p:sldId id="272" r:id="rId9"/>
    <p:sldId id="268" r:id="rId10"/>
    <p:sldId id="279" r:id="rId11"/>
    <p:sldId id="258" r:id="rId12"/>
    <p:sldId id="260" r:id="rId13"/>
    <p:sldId id="280" r:id="rId14"/>
    <p:sldId id="257" r:id="rId15"/>
    <p:sldId id="281" r:id="rId16"/>
    <p:sldId id="271" r:id="rId17"/>
    <p:sldId id="273" r:id="rId18"/>
    <p:sldId id="274" r:id="rId19"/>
    <p:sldId id="284" r:id="rId20"/>
    <p:sldId id="285" r:id="rId21"/>
    <p:sldId id="286" r:id="rId22"/>
    <p:sldId id="287" r:id="rId23"/>
    <p:sldId id="266" r:id="rId24"/>
    <p:sldId id="282" r:id="rId25"/>
    <p:sldId id="262" r:id="rId26"/>
    <p:sldId id="263" r:id="rId27"/>
    <p:sldId id="283" r:id="rId28"/>
    <p:sldId id="288" r:id="rId29"/>
    <p:sldId id="289" r:id="rId30"/>
    <p:sldId id="290" r:id="rId31"/>
    <p:sldId id="307" r:id="rId32"/>
    <p:sldId id="291"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Singh" userId="b5dc1d01b068adb6" providerId="LiveId" clId="{4B1010ED-301E-4A66-8ECC-3C53EF66169A}"/>
    <pc:docChg chg="modSld">
      <pc:chgData name="Shreya Singh" userId="b5dc1d01b068adb6" providerId="LiveId" clId="{4B1010ED-301E-4A66-8ECC-3C53EF66169A}" dt="2024-01-23T15:50:33.217" v="18" actId="255"/>
      <pc:docMkLst>
        <pc:docMk/>
      </pc:docMkLst>
      <pc:sldChg chg="modSp mod">
        <pc:chgData name="Shreya Singh" userId="b5dc1d01b068adb6" providerId="LiveId" clId="{4B1010ED-301E-4A66-8ECC-3C53EF66169A}" dt="2024-01-23T15:49:05.722" v="8" actId="255"/>
        <pc:sldMkLst>
          <pc:docMk/>
          <pc:sldMk cId="4216592263" sldId="258"/>
        </pc:sldMkLst>
        <pc:spChg chg="mod">
          <ac:chgData name="Shreya Singh" userId="b5dc1d01b068adb6" providerId="LiveId" clId="{4B1010ED-301E-4A66-8ECC-3C53EF66169A}" dt="2024-01-23T15:48:18.181" v="0" actId="2711"/>
          <ac:spMkLst>
            <pc:docMk/>
            <pc:sldMk cId="4216592263" sldId="258"/>
            <ac:spMk id="5" creationId="{00000000-0000-0000-0000-000000000000}"/>
          </ac:spMkLst>
        </pc:spChg>
        <pc:spChg chg="mod">
          <ac:chgData name="Shreya Singh" userId="b5dc1d01b068adb6" providerId="LiveId" clId="{4B1010ED-301E-4A66-8ECC-3C53EF66169A}" dt="2024-01-23T15:48:27.424" v="1" actId="2711"/>
          <ac:spMkLst>
            <pc:docMk/>
            <pc:sldMk cId="4216592263" sldId="258"/>
            <ac:spMk id="8" creationId="{00000000-0000-0000-0000-000000000000}"/>
          </ac:spMkLst>
        </pc:spChg>
        <pc:spChg chg="mod">
          <ac:chgData name="Shreya Singh" userId="b5dc1d01b068adb6" providerId="LiveId" clId="{4B1010ED-301E-4A66-8ECC-3C53EF66169A}" dt="2024-01-23T15:49:05.722" v="8" actId="255"/>
          <ac:spMkLst>
            <pc:docMk/>
            <pc:sldMk cId="4216592263" sldId="258"/>
            <ac:spMk id="10" creationId="{00000000-0000-0000-0000-000000000000}"/>
          </ac:spMkLst>
        </pc:spChg>
      </pc:sldChg>
      <pc:sldChg chg="modSp mod">
        <pc:chgData name="Shreya Singh" userId="b5dc1d01b068adb6" providerId="LiveId" clId="{4B1010ED-301E-4A66-8ECC-3C53EF66169A}" dt="2024-01-23T15:50:33.217" v="18" actId="255"/>
        <pc:sldMkLst>
          <pc:docMk/>
          <pc:sldMk cId="3996571447" sldId="260"/>
        </pc:sldMkLst>
        <pc:spChg chg="mod">
          <ac:chgData name="Shreya Singh" userId="b5dc1d01b068adb6" providerId="LiveId" clId="{4B1010ED-301E-4A66-8ECC-3C53EF66169A}" dt="2024-01-23T15:50:07.719" v="14" actId="255"/>
          <ac:spMkLst>
            <pc:docMk/>
            <pc:sldMk cId="3996571447" sldId="260"/>
            <ac:spMk id="8" creationId="{00000000-0000-0000-0000-000000000000}"/>
          </ac:spMkLst>
        </pc:spChg>
        <pc:spChg chg="mod">
          <ac:chgData name="Shreya Singh" userId="b5dc1d01b068adb6" providerId="LiveId" clId="{4B1010ED-301E-4A66-8ECC-3C53EF66169A}" dt="2024-01-23T15:50:20.064" v="16" actId="255"/>
          <ac:spMkLst>
            <pc:docMk/>
            <pc:sldMk cId="3996571447" sldId="260"/>
            <ac:spMk id="13" creationId="{00000000-0000-0000-0000-000000000000}"/>
          </ac:spMkLst>
        </pc:spChg>
        <pc:spChg chg="mod">
          <ac:chgData name="Shreya Singh" userId="b5dc1d01b068adb6" providerId="LiveId" clId="{4B1010ED-301E-4A66-8ECC-3C53EF66169A}" dt="2024-01-23T15:50:26.140" v="17" actId="255"/>
          <ac:spMkLst>
            <pc:docMk/>
            <pc:sldMk cId="3996571447" sldId="260"/>
            <ac:spMk id="18" creationId="{00000000-0000-0000-0000-000000000000}"/>
          </ac:spMkLst>
        </pc:spChg>
        <pc:spChg chg="mod">
          <ac:chgData name="Shreya Singh" userId="b5dc1d01b068adb6" providerId="LiveId" clId="{4B1010ED-301E-4A66-8ECC-3C53EF66169A}" dt="2024-01-23T15:50:33.217" v="18" actId="255"/>
          <ac:spMkLst>
            <pc:docMk/>
            <pc:sldMk cId="3996571447" sldId="260"/>
            <ac:spMk id="2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23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4228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5253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51633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81924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13363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024271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297605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72410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985374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0488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584107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811643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24186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353627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814780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849424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811971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984230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659537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8866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10317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59369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562472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38126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920794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616996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161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2732309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034679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090044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212163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2779745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996844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375950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299061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2026277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84474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3191849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268948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942317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763094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52829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28004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55658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4630400" cy="82296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accent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211535" y="2150668"/>
            <a:ext cx="1188719" cy="365759"/>
          </a:xfrm>
        </p:spPr>
        <p:txBody>
          <a:bodyPr anchor="t"/>
          <a:lstStyle>
            <a:lvl1pPr algn="l">
              <a:defRPr b="0" i="0">
                <a:solidFill>
                  <a:schemeClr val="bg1"/>
                </a:solidFill>
              </a:defRPr>
            </a:lvl1pPr>
          </a:lstStyle>
          <a:p>
            <a:fld id="{C764DE79-268F-4C1A-8933-263129D2AF90}" type="datetimeFigureOut">
              <a:rPr lang="en-US" smtClean="0"/>
              <a:t>1/24/2024</a:t>
            </a:fld>
            <a:endParaRPr lang="en-US" dirty="0"/>
          </a:p>
        </p:txBody>
      </p:sp>
      <p:sp>
        <p:nvSpPr>
          <p:cNvPr id="5" name="Footer Placeholder 4"/>
          <p:cNvSpPr>
            <a:spLocks noGrp="1"/>
          </p:cNvSpPr>
          <p:nvPr>
            <p:ph type="ftr" sz="quarter" idx="11"/>
          </p:nvPr>
        </p:nvSpPr>
        <p:spPr bwMode="gray">
          <a:xfrm rot="5400000">
            <a:off x="10756291" y="3872185"/>
            <a:ext cx="4631754" cy="365761"/>
          </a:xfrm>
        </p:spPr>
        <p:txBody>
          <a:bodyPr anchor="b"/>
          <a:lstStyle>
            <a:lvl1pPr>
              <a:defRPr b="0" i="0">
                <a:solidFill>
                  <a:schemeClr val="bg1"/>
                </a:solidFill>
              </a:defRPr>
            </a:lvl1pPr>
          </a:lstStyle>
          <a:p>
            <a:endParaRPr lang="en-US" dirty="0"/>
          </a:p>
        </p:txBody>
      </p:sp>
      <p:sp>
        <p:nvSpPr>
          <p:cNvPr id="17" name="Rectangle 16"/>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2421210" y="351130"/>
            <a:ext cx="1005839" cy="921224"/>
          </a:xfrm>
        </p:spPr>
        <p:txBody>
          <a:bodyPr/>
          <a:lstStyle>
            <a:lvl1pPr>
              <a:defRPr sz="3360" b="0" i="0"/>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5275552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8" y="595913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bwMode="gray">
          <a:xfrm>
            <a:off x="1385947" y="6639220"/>
            <a:ext cx="10590787" cy="592454"/>
          </a:xfrm>
        </p:spPr>
        <p:txBody>
          <a:bodyPr>
            <a:normAutofit/>
          </a:bodyPr>
          <a:lstStyle>
            <a:lvl1pPr marL="0" indent="0">
              <a:buNone/>
              <a:defRPr sz="1440">
                <a:solidFill>
                  <a:schemeClr val="accent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64612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1276100"/>
            <a:ext cx="10590791" cy="1655706"/>
          </a:xfrm>
        </p:spPr>
        <p:txBody>
          <a:bodyPr anchor="ct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865461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1077954" y="724307"/>
            <a:ext cx="962294" cy="1865126"/>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11520" dirty="0"/>
              <a:t>“</a:t>
            </a:r>
          </a:p>
        </p:txBody>
      </p:sp>
      <p:sp>
        <p:nvSpPr>
          <p:cNvPr id="13" name="TextBox 12"/>
          <p:cNvSpPr txBox="1"/>
          <p:nvPr/>
        </p:nvSpPr>
        <p:spPr bwMode="gray">
          <a:xfrm>
            <a:off x="11646165" y="3136545"/>
            <a:ext cx="962294" cy="1865126"/>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11520" dirty="0"/>
              <a:t>”</a:t>
            </a:r>
          </a:p>
        </p:txBody>
      </p:sp>
      <p:sp>
        <p:nvSpPr>
          <p:cNvPr id="2" name="Title 1"/>
          <p:cNvSpPr>
            <a:spLocks noGrp="1"/>
          </p:cNvSpPr>
          <p:nvPr>
            <p:ph type="title"/>
          </p:nvPr>
        </p:nvSpPr>
        <p:spPr>
          <a:xfrm>
            <a:off x="1889762" y="1176620"/>
            <a:ext cx="10153180" cy="3246041"/>
          </a:xfrm>
        </p:spPr>
        <p:txBody>
          <a:bodyPr anchor="ct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4" y="4423818"/>
            <a:ext cx="9270926" cy="410609"/>
          </a:xfrm>
        </p:spPr>
        <p:txBody>
          <a:bodyPr anchor="t">
            <a:normAutofit/>
          </a:bodyPr>
          <a:lstStyle>
            <a:lvl1pPr marL="0" indent="0">
              <a:buNone/>
              <a:defRPr lang="en-US" sz="1680" b="0" i="0" kern="1200" cap="small" dirty="0">
                <a:solidFill>
                  <a:schemeClr val="accent1"/>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10" name="Text Placeholder 3"/>
          <p:cNvSpPr>
            <a:spLocks noGrp="1"/>
          </p:cNvSpPr>
          <p:nvPr>
            <p:ph type="body" sz="half" idx="2"/>
          </p:nvPr>
        </p:nvSpPr>
        <p:spPr>
          <a:xfrm>
            <a:off x="1385945" y="6017272"/>
            <a:ext cx="10590791" cy="1215197"/>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4" name="Rectangle 23"/>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890726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7" y="2885372"/>
            <a:ext cx="10590791" cy="2146445"/>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66304" y="6029960"/>
            <a:ext cx="10590790" cy="1032480"/>
          </a:xfrm>
        </p:spPr>
        <p:txBody>
          <a:bodyPr anchor="t"/>
          <a:lstStyle>
            <a:lvl1pPr marL="0" indent="0" algn="l">
              <a:buNone/>
              <a:defRPr sz="2400" cap="none">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720351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385945" y="1137504"/>
            <a:ext cx="10513696" cy="87417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33199"/>
            <a:ext cx="3755002"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16" name="Text Placeholder 3"/>
          <p:cNvSpPr>
            <a:spLocks noGrp="1"/>
          </p:cNvSpPr>
          <p:nvPr>
            <p:ph type="body" sz="half" idx="15"/>
          </p:nvPr>
        </p:nvSpPr>
        <p:spPr>
          <a:xfrm>
            <a:off x="1385945" y="3824713"/>
            <a:ext cx="3755002" cy="340775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Text Placeholder 4"/>
          <p:cNvSpPr>
            <a:spLocks noGrp="1"/>
          </p:cNvSpPr>
          <p:nvPr>
            <p:ph type="body" sz="quarter" idx="3"/>
          </p:nvPr>
        </p:nvSpPr>
        <p:spPr>
          <a:xfrm>
            <a:off x="5415265" y="3133199"/>
            <a:ext cx="377445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19" name="Text Placeholder 3"/>
          <p:cNvSpPr>
            <a:spLocks noGrp="1"/>
          </p:cNvSpPr>
          <p:nvPr>
            <p:ph type="body" sz="half" idx="16"/>
          </p:nvPr>
        </p:nvSpPr>
        <p:spPr>
          <a:xfrm>
            <a:off x="5415265" y="3824714"/>
            <a:ext cx="3774456" cy="340775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14" name="Text Placeholder 4"/>
          <p:cNvSpPr>
            <a:spLocks noGrp="1"/>
          </p:cNvSpPr>
          <p:nvPr>
            <p:ph type="body" sz="quarter" idx="13"/>
          </p:nvPr>
        </p:nvSpPr>
        <p:spPr>
          <a:xfrm>
            <a:off x="9464041" y="3124201"/>
            <a:ext cx="3788938" cy="691513"/>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20" name="Text Placeholder 3"/>
          <p:cNvSpPr>
            <a:spLocks noGrp="1"/>
          </p:cNvSpPr>
          <p:nvPr>
            <p:ph type="body" sz="half" idx="17"/>
          </p:nvPr>
        </p:nvSpPr>
        <p:spPr>
          <a:xfrm>
            <a:off x="9464041" y="3824713"/>
            <a:ext cx="3793235" cy="340775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cxnSp>
        <p:nvCxnSpPr>
          <p:cNvPr id="22" name="Straight Connector 21"/>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808175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24893" cy="691516"/>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29" name="Picture Placeholder 2"/>
          <p:cNvSpPr>
            <a:spLocks noGrp="1" noChangeAspect="1"/>
          </p:cNvSpPr>
          <p:nvPr>
            <p:ph type="pic" idx="15"/>
          </p:nvPr>
        </p:nvSpPr>
        <p:spPr>
          <a:xfrm>
            <a:off x="1601463" y="3133495"/>
            <a:ext cx="3229490" cy="190051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4" y="6130929"/>
            <a:ext cx="3624894" cy="1101539"/>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Text Placeholder 4"/>
          <p:cNvSpPr>
            <a:spLocks noGrp="1"/>
          </p:cNvSpPr>
          <p:nvPr>
            <p:ph type="body" sz="quarter" idx="3"/>
          </p:nvPr>
        </p:nvSpPr>
        <p:spPr>
          <a:xfrm>
            <a:off x="5482638" y="5439414"/>
            <a:ext cx="366052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30" name="Picture Placeholder 2"/>
          <p:cNvSpPr>
            <a:spLocks noGrp="1" noChangeAspect="1"/>
          </p:cNvSpPr>
          <p:nvPr>
            <p:ph type="pic" idx="21"/>
          </p:nvPr>
        </p:nvSpPr>
        <p:spPr>
          <a:xfrm>
            <a:off x="5698156" y="3171408"/>
            <a:ext cx="3229490" cy="186260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2638" y="6130929"/>
            <a:ext cx="3660526" cy="1105691"/>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14" name="Text Placeholder 4"/>
          <p:cNvSpPr>
            <a:spLocks noGrp="1"/>
          </p:cNvSpPr>
          <p:nvPr>
            <p:ph type="body" sz="quarter" idx="13"/>
          </p:nvPr>
        </p:nvSpPr>
        <p:spPr>
          <a:xfrm>
            <a:off x="9580121" y="5439414"/>
            <a:ext cx="366052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31" name="Picture Placeholder 2"/>
          <p:cNvSpPr>
            <a:spLocks noGrp="1" noChangeAspect="1"/>
          </p:cNvSpPr>
          <p:nvPr>
            <p:ph type="pic" idx="22"/>
          </p:nvPr>
        </p:nvSpPr>
        <p:spPr>
          <a:xfrm>
            <a:off x="9795637" y="3142790"/>
            <a:ext cx="3229490" cy="189122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80122" y="6130929"/>
            <a:ext cx="3664952" cy="1075609"/>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cxnSp>
        <p:nvCxnSpPr>
          <p:cNvPr id="21" name="Straight Connector 20"/>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944458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385945" y="1137504"/>
            <a:ext cx="10513696" cy="87417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4518891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56916"/>
            <a:ext cx="1691958" cy="5675551"/>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56916"/>
            <a:ext cx="7497055" cy="567555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8" name="Rectangle 17"/>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468735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62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385945" y="1137504"/>
            <a:ext cx="10513696" cy="87417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979389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8" y="3213173"/>
            <a:ext cx="5221228" cy="2740588"/>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8146676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1642" y="3124201"/>
            <a:ext cx="5794493" cy="409956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4" y="3124201"/>
            <a:ext cx="5790191" cy="405324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13946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5" y="3163276"/>
            <a:ext cx="579019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385945" y="3854791"/>
            <a:ext cx="5790190" cy="336897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3" y="3124199"/>
            <a:ext cx="5790192" cy="730590"/>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450455" y="3854792"/>
            <a:ext cx="5790191" cy="336896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021815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47853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77250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6" y="1737360"/>
            <a:ext cx="6228078" cy="54864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6" y="3755137"/>
            <a:ext cx="3351790" cy="3474719"/>
          </a:xfrm>
        </p:spPr>
        <p:txBody>
          <a:bodyPr/>
          <a:lstStyle>
            <a:lvl1pPr marL="0" indent="0">
              <a:buNone/>
              <a:defRPr sz="1680">
                <a:solidFill>
                  <a:schemeClr val="accent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0826574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4689" y="2031998"/>
            <a:ext cx="4632311" cy="2082802"/>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7" y="1371600"/>
            <a:ext cx="387263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bwMode="gray">
          <a:xfrm>
            <a:off x="1385946" y="4389120"/>
            <a:ext cx="4631054" cy="1645920"/>
          </a:xfrm>
        </p:spPr>
        <p:txBody>
          <a:bodyPr>
            <a:normAutofit/>
          </a:bodyPr>
          <a:lstStyle>
            <a:lvl1pPr marL="0" indent="0">
              <a:buNone/>
              <a:defRPr sz="1680">
                <a:solidFill>
                  <a:schemeClr val="accent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335867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5" name="Rectangle 14"/>
            <p:cNvSpPr/>
            <p:nvPr/>
          </p:nvSpPr>
          <p:spPr>
            <a:xfrm>
              <a:off x="0" y="0"/>
              <a:ext cx="12192000" cy="6858000"/>
            </a:xfrm>
            <a:prstGeom prst="rect">
              <a:avLst/>
            </a:prstGeom>
            <a:blipFill>
              <a:blip r:embed="rId20">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37504"/>
            <a:ext cx="10513696" cy="87417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73333" y="7670208"/>
            <a:ext cx="4631754" cy="365761"/>
          </a:xfrm>
          <a:prstGeom prst="rect">
            <a:avLst/>
          </a:prstGeom>
        </p:spPr>
        <p:txBody>
          <a:bodyPr vert="horz" lIns="91440" tIns="45720" rIns="91440" bIns="45720" rtlCol="0" anchor="ctr"/>
          <a:lstStyle>
            <a:lvl1pPr algn="l">
              <a:defRPr sz="1200" b="1" i="0">
                <a:solidFill>
                  <a:schemeClr val="accent1"/>
                </a:solidFill>
              </a:defRPr>
            </a:lvl1pPr>
          </a:lstStyle>
          <a:p>
            <a:endParaRPr lang="en-US" dirty="0"/>
          </a:p>
        </p:txBody>
      </p:sp>
      <p:sp>
        <p:nvSpPr>
          <p:cNvPr id="4" name="Date Placeholder 3"/>
          <p:cNvSpPr>
            <a:spLocks noGrp="1"/>
          </p:cNvSpPr>
          <p:nvPr>
            <p:ph type="dt" sz="half" idx="2"/>
          </p:nvPr>
        </p:nvSpPr>
        <p:spPr>
          <a:xfrm>
            <a:off x="12781126" y="7673289"/>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C764DE79-268F-4C1A-8933-263129D2AF90}" type="datetimeFigureOut">
              <a:rPr lang="en-US" smtClean="0"/>
              <a:t>1/24/2024</a:t>
            </a:fld>
            <a:endParaRPr lang="en-US" dirty="0"/>
          </a:p>
        </p:txBody>
      </p:sp>
      <p:sp>
        <p:nvSpPr>
          <p:cNvPr id="20" name="Rectangle 19"/>
          <p:cNvSpPr/>
          <p:nvPr/>
        </p:nvSpPr>
        <p:spPr>
          <a:xfrm>
            <a:off x="125324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6972867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5.jpg"/><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740759" cy="8229600"/>
          </a:xfrm>
          <a:prstGeom prst="rect">
            <a:avLst/>
          </a:prstGeom>
          <a:solidFill>
            <a:srgbClr val="FFF8F0"/>
          </a:solidFill>
          <a:ln/>
        </p:spPr>
        <p:txBody>
          <a:bodyPr/>
          <a:lstStyle/>
          <a:p>
            <a:r>
              <a:rPr lang="en-US" sz="3200" b="1" dirty="0">
                <a:solidFill>
                  <a:schemeClr val="tx2">
                    <a:lumMod val="50000"/>
                  </a:schemeClr>
                </a:solidFill>
                <a:latin typeface="Bahnschrift" panose="020B0502040204020203" pitchFamily="34" charset="0"/>
                <a:cs typeface="Times New Roman" pitchFamily="18" charset="0"/>
              </a:rPr>
              <a:t>          </a:t>
            </a:r>
            <a:r>
              <a:rPr lang="en-US" sz="3200" dirty="0">
                <a:solidFill>
                  <a:schemeClr val="tx2">
                    <a:lumMod val="50000"/>
                  </a:schemeClr>
                </a:solidFill>
                <a:latin typeface="Arial Black" panose="020B0A04020102020204" pitchFamily="34" charset="0"/>
              </a:rPr>
              <a:t>Project Name- Bookswagon.com</a:t>
            </a:r>
            <a:br>
              <a:rPr lang="en-US" sz="3200" dirty="0">
                <a:latin typeface="Arial Black" panose="020B0A04020102020204" pitchFamily="34" charset="0"/>
              </a:rPr>
            </a:br>
            <a:br>
              <a:rPr lang="en-US" sz="3200" dirty="0">
                <a:latin typeface="Arial Black" panose="020B0A04020102020204" pitchFamily="34" charset="0"/>
              </a:rPr>
            </a:br>
            <a:r>
              <a:rPr lang="en-US" sz="3200" dirty="0"/>
              <a:t>                            </a:t>
            </a:r>
            <a:r>
              <a:rPr lang="en-US" sz="3200" dirty="0">
                <a:solidFill>
                  <a:schemeClr val="tx2">
                    <a:lumMod val="50000"/>
                  </a:schemeClr>
                </a:solidFill>
                <a:latin typeface="Arial Black" panose="020B0A04020102020204" pitchFamily="34" charset="0"/>
              </a:rPr>
              <a:t>RLL Group- 5</a:t>
            </a:r>
          </a:p>
          <a:p>
            <a:endParaRPr lang="en-US" sz="3200" b="1" dirty="0">
              <a:solidFill>
                <a:schemeClr val="accent5">
                  <a:lumMod val="50000"/>
                </a:schemeClr>
              </a:solidFill>
              <a:latin typeface="Bahnschrift" panose="020B0502040204020203" pitchFamily="34" charset="0"/>
              <a:cs typeface="Times New Roman" pitchFamily="18" charset="0"/>
            </a:endParaRPr>
          </a:p>
          <a:p>
            <a:pPr lvl="0"/>
            <a:r>
              <a:rPr lang="en-US" sz="2800" b="1" dirty="0">
                <a:solidFill>
                  <a:schemeClr val="accent6">
                    <a:lumMod val="50000"/>
                  </a:schemeClr>
                </a:solidFill>
              </a:rPr>
              <a:t>Group members:	                                   </a:t>
            </a:r>
            <a:r>
              <a:rPr lang="en-US" sz="2800" b="1" dirty="0" err="1">
                <a:solidFill>
                  <a:schemeClr val="accent6">
                    <a:lumMod val="50000"/>
                  </a:schemeClr>
                </a:solidFill>
              </a:rPr>
              <a:t>EmpID</a:t>
            </a:r>
            <a:r>
              <a:rPr lang="en-US" sz="2800" b="1" dirty="0">
                <a:solidFill>
                  <a:schemeClr val="accent6">
                    <a:lumMod val="50000"/>
                  </a:schemeClr>
                </a:solidFill>
              </a:rPr>
              <a:t> :</a:t>
            </a:r>
          </a:p>
          <a:p>
            <a:pPr lvl="0"/>
            <a:r>
              <a:rPr lang="en-US" sz="2800" b="1" dirty="0">
                <a:solidFill>
                  <a:schemeClr val="accent6">
                    <a:lumMod val="50000"/>
                  </a:schemeClr>
                </a:solidFill>
              </a:rPr>
              <a:t>			</a:t>
            </a:r>
            <a:endParaRPr lang="en-US" sz="2800" dirty="0">
              <a:solidFill>
                <a:schemeClr val="accent6">
                  <a:lumMod val="50000"/>
                </a:schemeClr>
              </a:solidFill>
            </a:endParaRPr>
          </a:p>
          <a:p>
            <a:pPr lvl="0"/>
            <a:r>
              <a:rPr lang="en-US" sz="2800" b="1" dirty="0" err="1"/>
              <a:t>Swetha</a:t>
            </a:r>
            <a:r>
              <a:rPr lang="en-US" sz="2800" b="1" dirty="0"/>
              <a:t> X(Team Lead)                             2580190                        </a:t>
            </a:r>
            <a:endParaRPr lang="en-US" sz="2800" dirty="0"/>
          </a:p>
          <a:p>
            <a:pPr lvl="0"/>
            <a:r>
              <a:rPr lang="en-US" sz="2800" b="1" dirty="0" err="1"/>
              <a:t>Subash</a:t>
            </a:r>
            <a:r>
              <a:rPr lang="en-US" sz="2800" b="1" dirty="0"/>
              <a:t> R                                  				   2580329    </a:t>
            </a:r>
            <a:endParaRPr lang="en-US" sz="2800" dirty="0"/>
          </a:p>
          <a:p>
            <a:pPr lvl="0"/>
            <a:r>
              <a:rPr lang="en-US" sz="2800" b="1" dirty="0" err="1"/>
              <a:t>Somya</a:t>
            </a:r>
            <a:r>
              <a:rPr lang="en-US" sz="2800" b="1" dirty="0"/>
              <a:t> Bhardwaj                                      2580004        	          2580004</a:t>
            </a:r>
            <a:endParaRPr lang="en-IN" sz="2800" dirty="0"/>
          </a:p>
          <a:p>
            <a:pPr lvl="0"/>
            <a:r>
              <a:rPr lang="en-US" sz="2800" b="1" dirty="0"/>
              <a:t>Shreya Singh                        		            2580705                 2580705</a:t>
            </a:r>
            <a:endParaRPr lang="en-IN" sz="2800" dirty="0"/>
          </a:p>
          <a:p>
            <a:pPr lvl="0"/>
            <a:r>
              <a:rPr lang="en-US" sz="2800" b="1" dirty="0" err="1"/>
              <a:t>Sona</a:t>
            </a:r>
            <a:r>
              <a:rPr lang="en-US" sz="2800" b="1" dirty="0"/>
              <a:t> V K                                                    2580257                        </a:t>
            </a:r>
            <a:endParaRPr lang="en-US" sz="2800" dirty="0"/>
          </a:p>
          <a:p>
            <a:pPr lvl="0"/>
            <a:r>
              <a:rPr lang="en-US" sz="2800" b="1" dirty="0" err="1"/>
              <a:t>Santhiya</a:t>
            </a:r>
            <a:r>
              <a:rPr lang="en-US" sz="2800" b="1" dirty="0"/>
              <a:t> M </a:t>
            </a:r>
            <a:r>
              <a:rPr lang="en-US" sz="2800" b="1"/>
              <a:t>G                                            2580674         </a:t>
            </a:r>
            <a:endParaRPr lang="en-US" sz="2800" dirty="0"/>
          </a:p>
          <a:p>
            <a:pPr lvl="0"/>
            <a:r>
              <a:rPr lang="en-US" sz="2800" b="1" dirty="0" err="1"/>
              <a:t>Pokala</a:t>
            </a:r>
            <a:r>
              <a:rPr lang="en-US" sz="2800" b="1" dirty="0"/>
              <a:t> </a:t>
            </a:r>
            <a:r>
              <a:rPr lang="en-US" sz="2800" b="1" dirty="0" err="1"/>
              <a:t>Sreeja</a:t>
            </a:r>
            <a:r>
              <a:rPr lang="en-US" sz="2800" b="1" dirty="0"/>
              <a:t>                                           2579276</a:t>
            </a:r>
            <a:endParaRPr lang="en-US" sz="2800" dirty="0"/>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tx2">
                  <a:lumMod val="50000"/>
                </a:schemeClr>
              </a:solidFill>
              <a:latin typeface="Times New Roman" pitchFamily="18" charset="0"/>
              <a:cs typeface="Times New Roman" pitchFamily="18" charset="0"/>
            </a:endParaRPr>
          </a:p>
          <a:p>
            <a:endParaRPr lang="en-US" sz="2800" b="1" dirty="0">
              <a:solidFill>
                <a:schemeClr val="tx2">
                  <a:lumMod val="50000"/>
                </a:schemeClr>
              </a:solidFill>
              <a:latin typeface="Bahnschrift" panose="020B0502040204020203" pitchFamily="34" charset="0"/>
              <a:cs typeface="Times New Roman" pitchFamily="18" charset="0"/>
            </a:endParaRPr>
          </a:p>
          <a:p>
            <a:endParaRPr lang="en-US" sz="3200" b="1" dirty="0">
              <a:solidFill>
                <a:schemeClr val="accent6">
                  <a:lumMod val="50000"/>
                </a:schemeClr>
              </a:solidFill>
              <a:latin typeface="Arial Black" panose="020B0A04020102020204" pitchFamily="34" charset="0"/>
              <a:cs typeface="Times New Roman" pitchFamily="18" charset="0"/>
            </a:endParaRPr>
          </a:p>
          <a:p>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394856" y="-65809"/>
            <a:ext cx="15025255" cy="8382000"/>
          </a:xfrm>
          <a:prstGeom prst="rect">
            <a:avLst/>
          </a:prstGeom>
          <a:solidFill>
            <a:srgbClr val="FFF8F0"/>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098964"/>
            <a:ext cx="5332690" cy="1170708"/>
          </a:xfrm>
          <a:prstGeom prst="rect">
            <a:avLst/>
          </a:prstGeom>
          <a:noFill/>
          <a:ln/>
        </p:spPr>
        <p:txBody>
          <a:bodyPr wrap="none" rtlCol="0" anchor="t"/>
          <a:lstStyle/>
          <a:p>
            <a:pPr marL="0" indent="0">
              <a:lnSpc>
                <a:spcPts val="6561"/>
              </a:lnSpc>
              <a:buNone/>
            </a:pPr>
            <a:r>
              <a:rPr lang="en-US" sz="4400" dirty="0">
                <a:solidFill>
                  <a:schemeClr val="accent2">
                    <a:lumMod val="50000"/>
                  </a:schemeClr>
                </a:solidFill>
                <a:latin typeface="Arial Black" panose="020B0A04020102020204" pitchFamily="34" charset="0"/>
              </a:rPr>
              <a:t>CUCUMBER</a:t>
            </a:r>
          </a:p>
        </p:txBody>
      </p:sp>
      <p:sp>
        <p:nvSpPr>
          <p:cNvPr id="6" name="Text 3"/>
          <p:cNvSpPr/>
          <p:nvPr/>
        </p:nvSpPr>
        <p:spPr>
          <a:xfrm>
            <a:off x="833199" y="3356263"/>
            <a:ext cx="7477601" cy="4939145"/>
          </a:xfrm>
          <a:prstGeom prst="rect">
            <a:avLst/>
          </a:prstGeom>
          <a:noFill/>
          <a:ln/>
        </p:spPr>
        <p:txBody>
          <a:bodyPr wrap="square" rtlCol="0" anchor="t"/>
          <a:lstStyle/>
          <a:p>
            <a:r>
              <a:rPr lang="en-US" sz="2400" dirty="0">
                <a:latin typeface="Open Sans" panose="020B0606030504020204" pitchFamily="34" charset="0"/>
                <a:ea typeface="Open Sans" panose="020B0606030504020204" pitchFamily="34" charset="0"/>
                <a:cs typeface="Open Sans" panose="020B0606030504020204" pitchFamily="34" charset="0"/>
              </a:rPr>
              <a:t>Cucumber is a powerful open-source testing tool that facilitates Behavior-Driven Development (BDD) by allowing collaboration between developers, testers, and non-technical stakeholders. It is widely used for automating acceptance tests written in a natural language format, known as Gherkin, making it accessible to individuals with varying technical expertise.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0" indent="0">
              <a:lnSpc>
                <a:spcPts val="2799"/>
              </a:lnSpc>
              <a:buNone/>
            </a:pPr>
            <a:endParaRPr lang="en-US" sz="240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ts val="2799"/>
              </a:lnSpc>
              <a:buNone/>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 0" descr="preencoded.png">
            <a:extLst>
              <a:ext uri="{FF2B5EF4-FFF2-40B4-BE49-F238E27FC236}">
                <a16:creationId xmlns:a16="http://schemas.microsoft.com/office/drawing/2014/main" id="{029510E8-31B5-A002-201F-2C46CFF97CFB}"/>
              </a:ext>
            </a:extLst>
          </p:cNvPr>
          <p:cNvPicPr>
            <a:picLocks noChangeAspect="1"/>
          </p:cNvPicPr>
          <p:nvPr/>
        </p:nvPicPr>
        <p:blipFill>
          <a:blip r:embed="rId4"/>
          <a:stretch>
            <a:fillRect/>
          </a:stretch>
        </p:blipFill>
        <p:spPr>
          <a:xfrm>
            <a:off x="9144000" y="0"/>
            <a:ext cx="5486400" cy="8382000"/>
          </a:xfrm>
          <a:prstGeom prst="rect">
            <a:avLst/>
          </a:prstGeom>
        </p:spPr>
      </p:pic>
      <p:pic>
        <p:nvPicPr>
          <p:cNvPr id="10" name="Picture 9">
            <a:extLst>
              <a:ext uri="{FF2B5EF4-FFF2-40B4-BE49-F238E27FC236}">
                <a16:creationId xmlns:a16="http://schemas.microsoft.com/office/drawing/2014/main" id="{E95ECCFD-7CD6-B2B7-C7A6-63508201B5F3}"/>
              </a:ext>
            </a:extLst>
          </p:cNvPr>
          <p:cNvPicPr>
            <a:picLocks noChangeAspect="1"/>
          </p:cNvPicPr>
          <p:nvPr/>
        </p:nvPicPr>
        <p:blipFill>
          <a:blip r:embed="rId5"/>
          <a:stretch>
            <a:fillRect/>
          </a:stretch>
        </p:blipFill>
        <p:spPr>
          <a:xfrm>
            <a:off x="4852553" y="1907954"/>
            <a:ext cx="768926" cy="914740"/>
          </a:xfrm>
          <a:prstGeom prst="rect">
            <a:avLst/>
          </a:prstGeom>
        </p:spPr>
      </p:pic>
    </p:spTree>
    <p:extLst>
      <p:ext uri="{BB962C8B-B14F-4D97-AF65-F5344CB8AC3E}">
        <p14:creationId xmlns:p14="http://schemas.microsoft.com/office/powerpoint/2010/main" val="3954411607"/>
      </p:ext>
    </p:extLst>
  </p:cSld>
  <p:clrMapOvr>
    <a:masterClrMapping/>
  </p:clrMapOvr>
  <mc:AlternateContent xmlns:mc="http://schemas.openxmlformats.org/markup-compatibility/2006" xmlns:p14="http://schemas.microsoft.com/office/powerpoint/2010/main">
    <mc:Choice Requires="p14">
      <p:transition spd="slow" p14:dur="2000" advTm="8665"/>
    </mc:Choice>
    <mc:Fallback xmlns="">
      <p:transition spd="slow" advTm="866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03908" y="160433"/>
            <a:ext cx="14630400" cy="8229600"/>
          </a:xfrm>
          <a:prstGeom prst="rect">
            <a:avLst/>
          </a:prstGeom>
          <a:solidFill>
            <a:srgbClr val="FFF8F0"/>
          </a:solidFill>
          <a:ln/>
        </p:spPr>
        <p:txBody>
          <a:bodyPr/>
          <a:lstStyle/>
          <a:p>
            <a:endParaRPr lang="en-IN" dirty="0"/>
          </a:p>
        </p:txBody>
      </p:sp>
      <p:sp>
        <p:nvSpPr>
          <p:cNvPr id="4" name="Text 2"/>
          <p:cNvSpPr/>
          <p:nvPr/>
        </p:nvSpPr>
        <p:spPr>
          <a:xfrm>
            <a:off x="2037993" y="1148358"/>
            <a:ext cx="6381869" cy="694373"/>
          </a:xfrm>
          <a:prstGeom prst="rect">
            <a:avLst/>
          </a:prstGeom>
          <a:noFill/>
          <a:ln/>
        </p:spPr>
        <p:txBody>
          <a:bodyPr wrap="none" rtlCol="0" anchor="t"/>
          <a:lstStyle/>
          <a:p>
            <a:r>
              <a:rPr lang="en-IN" sz="4400" b="1" dirty="0">
                <a:solidFill>
                  <a:schemeClr val="accent2">
                    <a:lumMod val="50000"/>
                  </a:schemeClr>
                </a:solidFill>
                <a:effectLst/>
                <a:latin typeface="Arial Black" panose="020B0A04020102020204" pitchFamily="34" charset="0"/>
              </a:rPr>
              <a:t>Key features of Cucumber</a:t>
            </a:r>
            <a:endParaRPr lang="en-IN" sz="4400" b="1" dirty="0">
              <a:solidFill>
                <a:schemeClr val="accent2">
                  <a:lumMod val="50000"/>
                </a:schemeClr>
              </a:solidFill>
              <a:latin typeface="Arial Black" panose="020B0A04020102020204" pitchFamily="34" charset="0"/>
            </a:endParaRPr>
          </a:p>
        </p:txBody>
      </p:sp>
      <p:sp>
        <p:nvSpPr>
          <p:cNvPr id="5" name="Text 3"/>
          <p:cNvSpPr/>
          <p:nvPr/>
        </p:nvSpPr>
        <p:spPr>
          <a:xfrm>
            <a:off x="2037993" y="2398157"/>
            <a:ext cx="2221944" cy="347186"/>
          </a:xfrm>
          <a:prstGeom prst="rect">
            <a:avLst/>
          </a:prstGeom>
          <a:noFill/>
          <a:ln/>
        </p:spPr>
        <p:txBody>
          <a:bodyPr wrap="none" rtlCol="0" anchor="t"/>
          <a:lstStyle/>
          <a:p>
            <a:r>
              <a:rPr lang="en-IN" sz="24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Feature Files</a:t>
            </a:r>
          </a:p>
        </p:txBody>
      </p:sp>
      <p:sp>
        <p:nvSpPr>
          <p:cNvPr id="6" name="Text 4"/>
          <p:cNvSpPr/>
          <p:nvPr/>
        </p:nvSpPr>
        <p:spPr>
          <a:xfrm>
            <a:off x="2037993" y="2967514"/>
            <a:ext cx="2232065" cy="2487811"/>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Tests are written in a readable and understandable format, making it easy for non-technical stakeholders to participate.</a:t>
            </a:r>
            <a:endParaRPr lang="en-US" sz="1750" dirty="0"/>
          </a:p>
        </p:txBody>
      </p:sp>
      <p:sp>
        <p:nvSpPr>
          <p:cNvPr id="8" name="Text 5"/>
          <p:cNvSpPr/>
          <p:nvPr/>
        </p:nvSpPr>
        <p:spPr>
          <a:xfrm>
            <a:off x="4819650" y="2398157"/>
            <a:ext cx="2221944" cy="347186"/>
          </a:xfrm>
          <a:prstGeom prst="rect">
            <a:avLst/>
          </a:prstGeom>
          <a:noFill/>
          <a:ln/>
        </p:spPr>
        <p:txBody>
          <a:bodyPr wrap="none" rtlCol="0" anchor="t"/>
          <a:lstStyle/>
          <a:p>
            <a:r>
              <a:rPr lang="en-IN" sz="24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Step Definitions</a:t>
            </a:r>
          </a:p>
        </p:txBody>
      </p:sp>
      <p:sp>
        <p:nvSpPr>
          <p:cNvPr id="9" name="Text 6"/>
          <p:cNvSpPr/>
          <p:nvPr/>
        </p:nvSpPr>
        <p:spPr>
          <a:xfrm>
            <a:off x="4819650" y="2967514"/>
            <a:ext cx="2232065"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Each step in the feature file is associated with a piece of code that defines the actions to be taken.</a:t>
            </a:r>
            <a:endParaRPr lang="en-US" sz="1750" dirty="0"/>
          </a:p>
        </p:txBody>
      </p:sp>
      <p:sp>
        <p:nvSpPr>
          <p:cNvPr id="10" name="Text 7"/>
          <p:cNvSpPr/>
          <p:nvPr/>
        </p:nvSpPr>
        <p:spPr>
          <a:xfrm>
            <a:off x="7601307" y="2398157"/>
            <a:ext cx="2221944" cy="347186"/>
          </a:xfrm>
          <a:prstGeom prst="rect">
            <a:avLst/>
          </a:prstGeom>
          <a:noFill/>
          <a:ln/>
        </p:spPr>
        <p:txBody>
          <a:bodyPr wrap="none" rtlCol="0" anchor="t"/>
          <a:lstStyle/>
          <a:p>
            <a:pPr marL="0" indent="0">
              <a:lnSpc>
                <a:spcPts val="2734"/>
              </a:lnSpc>
              <a:buNone/>
            </a:pPr>
            <a:r>
              <a:rPr lang="en-US" sz="2400" b="1" dirty="0">
                <a:solidFill>
                  <a:schemeClr val="accent6">
                    <a:lumMod val="50000"/>
                  </a:schemeClr>
                </a:solidFill>
              </a:rPr>
              <a:t>Tags</a:t>
            </a:r>
          </a:p>
        </p:txBody>
      </p:sp>
      <p:sp>
        <p:nvSpPr>
          <p:cNvPr id="11" name="Text 8"/>
          <p:cNvSpPr/>
          <p:nvPr/>
        </p:nvSpPr>
        <p:spPr>
          <a:xfrm>
            <a:off x="7601307" y="2967514"/>
            <a:ext cx="2232065" cy="1777008"/>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Allows the user to group the scenarios and execute specific sets of scenarios using tags.</a:t>
            </a:r>
            <a:endParaRPr lang="en-US" sz="1750" dirty="0"/>
          </a:p>
        </p:txBody>
      </p:sp>
      <p:sp>
        <p:nvSpPr>
          <p:cNvPr id="12" name="Text 9"/>
          <p:cNvSpPr/>
          <p:nvPr/>
        </p:nvSpPr>
        <p:spPr>
          <a:xfrm>
            <a:off x="10382964" y="2375892"/>
            <a:ext cx="2387463" cy="355402"/>
          </a:xfrm>
          <a:prstGeom prst="rect">
            <a:avLst/>
          </a:prstGeom>
          <a:noFill/>
          <a:ln/>
        </p:spPr>
        <p:txBody>
          <a:bodyPr wrap="none" rtlCol="0" anchor="t"/>
          <a:lstStyle/>
          <a:p>
            <a:pPr marL="0" indent="0">
              <a:lnSpc>
                <a:spcPts val="2799"/>
              </a:lnSpc>
              <a:buNone/>
            </a:pPr>
            <a:r>
              <a:rPr lang="en-US" sz="2200" b="1" kern="0" spc="-35" dirty="0">
                <a:solidFill>
                  <a:schemeClr val="accent6">
                    <a:lumMod val="50000"/>
                  </a:schemeClr>
                </a:solidFill>
                <a:latin typeface="Open Sans" pitchFamily="34" charset="0"/>
                <a:ea typeface="Open Sans" pitchFamily="34" charset="-122"/>
                <a:cs typeface="Open Sans" pitchFamily="34" charset="-120"/>
              </a:rPr>
              <a:t>Rich Reporting</a:t>
            </a:r>
            <a:endParaRPr lang="en-US" sz="2200" dirty="0">
              <a:solidFill>
                <a:schemeClr val="accent6">
                  <a:lumMod val="50000"/>
                </a:schemeClr>
              </a:solidFill>
            </a:endParaRPr>
          </a:p>
        </p:txBody>
      </p:sp>
      <p:sp>
        <p:nvSpPr>
          <p:cNvPr id="13" name="Text 10"/>
          <p:cNvSpPr/>
          <p:nvPr/>
        </p:nvSpPr>
        <p:spPr>
          <a:xfrm>
            <a:off x="10382964" y="2931200"/>
            <a:ext cx="2232065"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Reports include information about the executed scenarios, passed and failed steps, and overall test results</a:t>
            </a:r>
            <a:endParaRPr lang="en-US" sz="1750" dirty="0"/>
          </a:p>
        </p:txBody>
      </p:sp>
      <p:pic>
        <p:nvPicPr>
          <p:cNvPr id="16" name="Picture 15">
            <a:extLst>
              <a:ext uri="{FF2B5EF4-FFF2-40B4-BE49-F238E27FC236}">
                <a16:creationId xmlns:a16="http://schemas.microsoft.com/office/drawing/2014/main" id="{17D21852-4777-0FA9-45FA-39200BE9D6FE}"/>
              </a:ext>
            </a:extLst>
          </p:cNvPr>
          <p:cNvPicPr>
            <a:picLocks noChangeAspect="1"/>
          </p:cNvPicPr>
          <p:nvPr/>
        </p:nvPicPr>
        <p:blipFill>
          <a:blip r:embed="rId3"/>
          <a:stretch>
            <a:fillRect/>
          </a:stretch>
        </p:blipFill>
        <p:spPr>
          <a:xfrm>
            <a:off x="103908" y="160433"/>
            <a:ext cx="768926" cy="914740"/>
          </a:xfrm>
          <a:prstGeom prst="rect">
            <a:avLst/>
          </a:prstGeom>
        </p:spPr>
      </p:pic>
    </p:spTree>
    <p:extLst>
      <p:ext uri="{BB962C8B-B14F-4D97-AF65-F5344CB8AC3E}">
        <p14:creationId xmlns:p14="http://schemas.microsoft.com/office/powerpoint/2010/main" val="4216592263"/>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45720" y="0"/>
            <a:ext cx="14676120" cy="8493681"/>
          </a:xfrm>
          <a:prstGeom prst="rect">
            <a:avLst/>
          </a:prstGeom>
          <a:solidFill>
            <a:srgbClr val="FFF8F0"/>
          </a:solidFill>
          <a:ln/>
        </p:spPr>
        <p:txBody>
          <a:bodyPr/>
          <a:lstStyle/>
          <a:p>
            <a:endParaRPr lang="en-IN"/>
          </a:p>
        </p:txBody>
      </p:sp>
      <p:sp>
        <p:nvSpPr>
          <p:cNvPr id="4" name="Text 2"/>
          <p:cNvSpPr/>
          <p:nvPr/>
        </p:nvSpPr>
        <p:spPr>
          <a:xfrm>
            <a:off x="3061929" y="264081"/>
            <a:ext cx="10311171" cy="676989"/>
          </a:xfrm>
          <a:prstGeom prst="rect">
            <a:avLst/>
          </a:prstGeom>
          <a:noFill/>
          <a:ln/>
        </p:spPr>
        <p:txBody>
          <a:bodyPr wrap="none" rtlCol="0" anchor="t"/>
          <a:lstStyle/>
          <a:p>
            <a:pPr marL="0" indent="0">
              <a:lnSpc>
                <a:spcPts val="3525"/>
              </a:lnSpc>
              <a:buNone/>
            </a:pPr>
            <a:r>
              <a:rPr lang="en-US" sz="4000" dirty="0">
                <a:solidFill>
                  <a:schemeClr val="accent2">
                    <a:lumMod val="50000"/>
                  </a:schemeClr>
                </a:solidFill>
                <a:latin typeface="Arial Black" panose="020B0A04020102020204" pitchFamily="34" charset="0"/>
              </a:rPr>
              <a:t>How to create Cucumber Project</a:t>
            </a:r>
          </a:p>
        </p:txBody>
      </p:sp>
      <p:sp>
        <p:nvSpPr>
          <p:cNvPr id="5" name="Shape 3"/>
          <p:cNvSpPr/>
          <p:nvPr/>
        </p:nvSpPr>
        <p:spPr>
          <a:xfrm>
            <a:off x="4656892" y="1152915"/>
            <a:ext cx="1063228" cy="1374219"/>
          </a:xfrm>
          <a:prstGeom prst="roundRect">
            <a:avLst>
              <a:gd name="adj" fmla="val 7580"/>
            </a:avLst>
          </a:prstGeom>
          <a:solidFill>
            <a:srgbClr val="FBE2D1"/>
          </a:solidFill>
          <a:ln w="11192">
            <a:solidFill>
              <a:srgbClr val="E1C8B7"/>
            </a:solidFill>
            <a:prstDash val="solid"/>
          </a:ln>
        </p:spPr>
        <p:txBody>
          <a:bodyPr/>
          <a:lstStyle/>
          <a:p>
            <a:r>
              <a:rPr lang="en-IN" dirty="0"/>
              <a:t>               </a:t>
            </a:r>
          </a:p>
          <a:p>
            <a:endParaRPr lang="en-IN" dirty="0"/>
          </a:p>
          <a:p>
            <a:r>
              <a:rPr lang="en-IN" dirty="0"/>
              <a:t>       1    </a:t>
            </a:r>
          </a:p>
        </p:txBody>
      </p:sp>
      <p:sp>
        <p:nvSpPr>
          <p:cNvPr id="6" name="Text 4"/>
          <p:cNvSpPr/>
          <p:nvPr/>
        </p:nvSpPr>
        <p:spPr>
          <a:xfrm>
            <a:off x="5144572" y="1628180"/>
            <a:ext cx="87868" cy="402908"/>
          </a:xfrm>
          <a:prstGeom prst="rect">
            <a:avLst/>
          </a:prstGeom>
          <a:noFill/>
          <a:ln/>
        </p:spPr>
        <p:txBody>
          <a:bodyPr wrap="none" rtlCol="0" anchor="t"/>
          <a:lstStyle/>
          <a:p>
            <a:pPr marL="0" indent="0" algn="ctr">
              <a:lnSpc>
                <a:spcPts val="3173"/>
              </a:lnSpc>
              <a:buNone/>
            </a:pPr>
            <a:endParaRPr lang="en-US" sz="1763" dirty="0"/>
          </a:p>
        </p:txBody>
      </p:sp>
      <p:sp>
        <p:nvSpPr>
          <p:cNvPr id="7" name="Text 5"/>
          <p:cNvSpPr/>
          <p:nvPr/>
        </p:nvSpPr>
        <p:spPr>
          <a:xfrm>
            <a:off x="5899190" y="1321594"/>
            <a:ext cx="2148959" cy="335756"/>
          </a:xfrm>
          <a:prstGeom prst="rect">
            <a:avLst/>
          </a:prstGeom>
          <a:noFill/>
          <a:ln/>
        </p:spPr>
        <p:txBody>
          <a:bodyPr wrap="none" rtlCol="0" anchor="t"/>
          <a:lstStyle/>
          <a:p>
            <a:pPr marL="0" indent="0" algn="l">
              <a:lnSpc>
                <a:spcPts val="2644"/>
              </a:lnSpc>
              <a:buNone/>
            </a:pPr>
            <a:endParaRPr lang="en-US" sz="2115" dirty="0"/>
          </a:p>
        </p:txBody>
      </p:sp>
      <p:sp>
        <p:nvSpPr>
          <p:cNvPr id="8" name="Text 6"/>
          <p:cNvSpPr/>
          <p:nvPr/>
        </p:nvSpPr>
        <p:spPr>
          <a:xfrm>
            <a:off x="5899190" y="1087756"/>
            <a:ext cx="5490210" cy="1249917"/>
          </a:xfrm>
          <a:prstGeom prst="rect">
            <a:avLst/>
          </a:prstGeom>
          <a:noFill/>
          <a:ln/>
        </p:spPr>
        <p:txBody>
          <a:bodyPr wrap="square" rtlCol="0" anchor="t"/>
          <a:lstStyle/>
          <a:p>
            <a:pPr marL="0" indent="0" algn="l">
              <a:lnSpc>
                <a:spcPts val="2256"/>
              </a:lnSpc>
              <a:buNone/>
            </a:pPr>
            <a:r>
              <a:rPr lang="en-US" sz="24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Create project:</a:t>
            </a:r>
          </a:p>
          <a:p>
            <a:pPr marL="0" indent="0" algn="l">
              <a:lnSpc>
                <a:spcPts val="2256"/>
              </a:lnSpc>
              <a:buNone/>
            </a:pPr>
            <a:endParaRPr lang="en-US" sz="2400" dirty="0"/>
          </a:p>
          <a:p>
            <a:pPr marL="0" indent="0" algn="l">
              <a:lnSpc>
                <a:spcPts val="2256"/>
              </a:lnSpc>
              <a:buNone/>
            </a:pPr>
            <a:r>
              <a:rPr lang="en-US" sz="2000" dirty="0"/>
              <a:t>First create maven project, then convert it into cucumber.</a:t>
            </a:r>
          </a:p>
        </p:txBody>
      </p:sp>
      <p:sp>
        <p:nvSpPr>
          <p:cNvPr id="9" name="Shape 7"/>
          <p:cNvSpPr/>
          <p:nvPr/>
        </p:nvSpPr>
        <p:spPr>
          <a:xfrm>
            <a:off x="5809655" y="2497574"/>
            <a:ext cx="5669280" cy="17859"/>
          </a:xfrm>
          <a:prstGeom prst="roundRect">
            <a:avLst>
              <a:gd name="adj" fmla="val 451249"/>
            </a:avLst>
          </a:prstGeom>
          <a:solidFill>
            <a:srgbClr val="FBE2D1"/>
          </a:solidFill>
          <a:ln/>
        </p:spPr>
      </p:sp>
      <p:sp>
        <p:nvSpPr>
          <p:cNvPr id="10" name="Shape 8"/>
          <p:cNvSpPr/>
          <p:nvPr/>
        </p:nvSpPr>
        <p:spPr>
          <a:xfrm>
            <a:off x="4125158" y="2606278"/>
            <a:ext cx="2126575" cy="1374219"/>
          </a:xfrm>
          <a:prstGeom prst="roundRect">
            <a:avLst>
              <a:gd name="adj" fmla="val 5864"/>
            </a:avLst>
          </a:prstGeom>
          <a:solidFill>
            <a:srgbClr val="FBE2D1"/>
          </a:solidFill>
          <a:ln w="11192">
            <a:solidFill>
              <a:srgbClr val="E1C8B7"/>
            </a:solidFill>
            <a:prstDash val="solid"/>
          </a:ln>
        </p:spPr>
        <p:txBody>
          <a:bodyPr/>
          <a:lstStyle/>
          <a:p>
            <a:r>
              <a:rPr lang="en-IN" dirty="0"/>
              <a:t>        </a:t>
            </a:r>
          </a:p>
          <a:p>
            <a:endParaRPr lang="en-IN" dirty="0"/>
          </a:p>
          <a:p>
            <a:r>
              <a:rPr lang="en-IN" dirty="0"/>
              <a:t>                2</a:t>
            </a:r>
          </a:p>
        </p:txBody>
      </p:sp>
      <p:sp>
        <p:nvSpPr>
          <p:cNvPr id="11" name="Text 9"/>
          <p:cNvSpPr/>
          <p:nvPr/>
        </p:nvSpPr>
        <p:spPr>
          <a:xfrm>
            <a:off x="5129213" y="3091934"/>
            <a:ext cx="118348" cy="402908"/>
          </a:xfrm>
          <a:prstGeom prst="rect">
            <a:avLst/>
          </a:prstGeom>
          <a:noFill/>
          <a:ln/>
        </p:spPr>
        <p:txBody>
          <a:bodyPr wrap="none" rtlCol="0" anchor="t"/>
          <a:lstStyle/>
          <a:p>
            <a:pPr marL="0" indent="0" algn="ctr">
              <a:lnSpc>
                <a:spcPts val="3173"/>
              </a:lnSpc>
              <a:buNone/>
            </a:pPr>
            <a:endParaRPr lang="en-US" sz="1763" dirty="0"/>
          </a:p>
        </p:txBody>
      </p:sp>
      <p:sp>
        <p:nvSpPr>
          <p:cNvPr id="12" name="Text 10"/>
          <p:cNvSpPr/>
          <p:nvPr/>
        </p:nvSpPr>
        <p:spPr>
          <a:xfrm>
            <a:off x="6430804" y="2785348"/>
            <a:ext cx="2148959" cy="335756"/>
          </a:xfrm>
          <a:prstGeom prst="rect">
            <a:avLst/>
          </a:prstGeom>
          <a:noFill/>
          <a:ln/>
        </p:spPr>
        <p:txBody>
          <a:bodyPr wrap="none" rtlCol="0" anchor="t"/>
          <a:lstStyle/>
          <a:p>
            <a:pPr marL="0" indent="0" algn="l">
              <a:lnSpc>
                <a:spcPts val="2644"/>
              </a:lnSpc>
              <a:buNone/>
            </a:pPr>
            <a:endParaRPr lang="en-US" sz="2115" dirty="0"/>
          </a:p>
        </p:txBody>
      </p:sp>
      <p:sp>
        <p:nvSpPr>
          <p:cNvPr id="13" name="Text 11"/>
          <p:cNvSpPr/>
          <p:nvPr/>
        </p:nvSpPr>
        <p:spPr>
          <a:xfrm>
            <a:off x="6430804" y="2675334"/>
            <a:ext cx="4958596" cy="1249085"/>
          </a:xfrm>
          <a:prstGeom prst="rect">
            <a:avLst/>
          </a:prstGeom>
          <a:noFill/>
          <a:ln/>
        </p:spPr>
        <p:txBody>
          <a:bodyPr wrap="square" rtlCol="0" anchor="t"/>
          <a:lstStyle/>
          <a:p>
            <a:pPr marL="0" indent="0" algn="l">
              <a:lnSpc>
                <a:spcPts val="2256"/>
              </a:lnSpc>
              <a:buNone/>
            </a:pPr>
            <a:r>
              <a:rPr lang="en-US" sz="2400"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Create feature file:</a:t>
            </a:r>
          </a:p>
          <a:p>
            <a:pPr marL="0" indent="0" algn="l">
              <a:lnSpc>
                <a:spcPts val="2256"/>
              </a:lnSpc>
              <a:buNone/>
            </a:pPr>
            <a:endParaRPr lang="en-US" sz="2400" dirty="0"/>
          </a:p>
          <a:p>
            <a:pPr marL="0" indent="0" algn="l">
              <a:lnSpc>
                <a:spcPts val="2256"/>
              </a:lnSpc>
              <a:buNone/>
            </a:pPr>
            <a:r>
              <a:rPr lang="en-US" sz="2000" dirty="0"/>
              <a:t>Add  cucumber dependencies and write down the features and scenario.</a:t>
            </a:r>
          </a:p>
        </p:txBody>
      </p:sp>
      <p:sp>
        <p:nvSpPr>
          <p:cNvPr id="14" name="Shape 12"/>
          <p:cNvSpPr/>
          <p:nvPr/>
        </p:nvSpPr>
        <p:spPr>
          <a:xfrm>
            <a:off x="6341269" y="3961328"/>
            <a:ext cx="5137666" cy="17859"/>
          </a:xfrm>
          <a:prstGeom prst="roundRect">
            <a:avLst>
              <a:gd name="adj" fmla="val 451249"/>
            </a:avLst>
          </a:prstGeom>
          <a:solidFill>
            <a:srgbClr val="FBE2D1"/>
          </a:solidFill>
          <a:ln/>
        </p:spPr>
      </p:sp>
      <p:sp>
        <p:nvSpPr>
          <p:cNvPr id="15" name="Shape 13"/>
          <p:cNvSpPr/>
          <p:nvPr/>
        </p:nvSpPr>
        <p:spPr>
          <a:xfrm>
            <a:off x="3593544" y="4070033"/>
            <a:ext cx="3189923" cy="1374219"/>
          </a:xfrm>
          <a:prstGeom prst="roundRect">
            <a:avLst>
              <a:gd name="adj" fmla="val 5864"/>
            </a:avLst>
          </a:prstGeom>
          <a:solidFill>
            <a:srgbClr val="FBE2D1"/>
          </a:solidFill>
          <a:ln w="11192">
            <a:solidFill>
              <a:srgbClr val="E1C8B7"/>
            </a:solidFill>
            <a:prstDash val="solid"/>
          </a:ln>
        </p:spPr>
        <p:txBody>
          <a:bodyPr/>
          <a:lstStyle/>
          <a:p>
            <a:r>
              <a:rPr lang="en-IN" dirty="0"/>
              <a:t>  </a:t>
            </a:r>
          </a:p>
          <a:p>
            <a:endParaRPr lang="en-IN" dirty="0"/>
          </a:p>
          <a:p>
            <a:r>
              <a:rPr lang="en-IN" dirty="0"/>
              <a:t>                          3</a:t>
            </a:r>
          </a:p>
        </p:txBody>
      </p:sp>
      <p:sp>
        <p:nvSpPr>
          <p:cNvPr id="16" name="Text 14"/>
          <p:cNvSpPr/>
          <p:nvPr/>
        </p:nvSpPr>
        <p:spPr>
          <a:xfrm>
            <a:off x="5125522" y="4555688"/>
            <a:ext cx="125968" cy="402908"/>
          </a:xfrm>
          <a:prstGeom prst="rect">
            <a:avLst/>
          </a:prstGeom>
          <a:noFill/>
          <a:ln/>
        </p:spPr>
        <p:txBody>
          <a:bodyPr wrap="none" rtlCol="0" anchor="t"/>
          <a:lstStyle/>
          <a:p>
            <a:pPr marL="0" indent="0" algn="ctr">
              <a:lnSpc>
                <a:spcPts val="3173"/>
              </a:lnSpc>
              <a:buNone/>
            </a:pPr>
            <a:endParaRPr lang="en-US" sz="1763" dirty="0"/>
          </a:p>
        </p:txBody>
      </p:sp>
      <p:sp>
        <p:nvSpPr>
          <p:cNvPr id="17" name="Text 15"/>
          <p:cNvSpPr/>
          <p:nvPr/>
        </p:nvSpPr>
        <p:spPr>
          <a:xfrm>
            <a:off x="6962537" y="4249103"/>
            <a:ext cx="2148959" cy="335756"/>
          </a:xfrm>
          <a:prstGeom prst="rect">
            <a:avLst/>
          </a:prstGeom>
          <a:noFill/>
          <a:ln/>
        </p:spPr>
        <p:txBody>
          <a:bodyPr wrap="none" rtlCol="0" anchor="t"/>
          <a:lstStyle/>
          <a:p>
            <a:pPr marL="0" indent="0" algn="l">
              <a:lnSpc>
                <a:spcPts val="2644"/>
              </a:lnSpc>
              <a:buNone/>
            </a:pPr>
            <a:endParaRPr lang="en-US" sz="2115" dirty="0"/>
          </a:p>
        </p:txBody>
      </p:sp>
      <p:sp>
        <p:nvSpPr>
          <p:cNvPr id="18" name="Text 16"/>
          <p:cNvSpPr/>
          <p:nvPr/>
        </p:nvSpPr>
        <p:spPr>
          <a:xfrm>
            <a:off x="6962536" y="4204089"/>
            <a:ext cx="6493691" cy="1166225"/>
          </a:xfrm>
          <a:prstGeom prst="rect">
            <a:avLst/>
          </a:prstGeom>
          <a:noFill/>
          <a:ln/>
        </p:spPr>
        <p:txBody>
          <a:bodyPr wrap="square" rtlCol="0" anchor="t"/>
          <a:lstStyle/>
          <a:p>
            <a:pPr marL="0" indent="0" algn="l">
              <a:lnSpc>
                <a:spcPts val="2256"/>
              </a:lnSpc>
              <a:buNone/>
            </a:pPr>
            <a:r>
              <a:rPr lang="en-US" sz="2400" b="1" dirty="0">
                <a:solidFill>
                  <a:schemeClr val="accent6">
                    <a:lumMod val="50000"/>
                  </a:schemeClr>
                </a:solidFill>
              </a:rPr>
              <a:t>Step definition:</a:t>
            </a:r>
          </a:p>
          <a:p>
            <a:pPr>
              <a:lnSpc>
                <a:spcPts val="2256"/>
              </a:lnSpc>
            </a:pPr>
            <a:endParaRPr lang="en-US" sz="2000" dirty="0"/>
          </a:p>
          <a:p>
            <a:pPr>
              <a:lnSpc>
                <a:spcPts val="2256"/>
              </a:lnSpc>
            </a:pPr>
            <a:r>
              <a:rPr lang="en-US" sz="2000" dirty="0"/>
              <a:t>Each steps of the feature file is mapped to a piece of automation code.</a:t>
            </a:r>
          </a:p>
          <a:p>
            <a:pPr marL="0" indent="0" algn="l">
              <a:lnSpc>
                <a:spcPts val="2256"/>
              </a:lnSpc>
              <a:buNone/>
            </a:pPr>
            <a:endParaRPr lang="en-US" sz="2400" dirty="0"/>
          </a:p>
        </p:txBody>
      </p:sp>
      <p:sp>
        <p:nvSpPr>
          <p:cNvPr id="19" name="Shape 17"/>
          <p:cNvSpPr/>
          <p:nvPr/>
        </p:nvSpPr>
        <p:spPr>
          <a:xfrm>
            <a:off x="6873002" y="5425083"/>
            <a:ext cx="4605933" cy="17859"/>
          </a:xfrm>
          <a:prstGeom prst="roundRect">
            <a:avLst>
              <a:gd name="adj" fmla="val 451249"/>
            </a:avLst>
          </a:prstGeom>
          <a:solidFill>
            <a:srgbClr val="FBE2D1"/>
          </a:solidFill>
          <a:ln/>
        </p:spPr>
      </p:sp>
      <p:sp>
        <p:nvSpPr>
          <p:cNvPr id="20" name="Shape 18"/>
          <p:cNvSpPr/>
          <p:nvPr/>
        </p:nvSpPr>
        <p:spPr>
          <a:xfrm>
            <a:off x="3061930" y="5533787"/>
            <a:ext cx="4253270" cy="1374219"/>
          </a:xfrm>
          <a:prstGeom prst="roundRect">
            <a:avLst>
              <a:gd name="adj" fmla="val 5864"/>
            </a:avLst>
          </a:prstGeom>
          <a:solidFill>
            <a:srgbClr val="FBE2D1"/>
          </a:solidFill>
          <a:ln w="11192">
            <a:solidFill>
              <a:srgbClr val="E1C8B7"/>
            </a:solidFill>
            <a:prstDash val="solid"/>
          </a:ln>
        </p:spPr>
        <p:txBody>
          <a:bodyPr/>
          <a:lstStyle/>
          <a:p>
            <a:r>
              <a:rPr lang="en-IN" dirty="0"/>
              <a:t> </a:t>
            </a:r>
          </a:p>
          <a:p>
            <a:endParaRPr lang="en-IN" dirty="0"/>
          </a:p>
          <a:p>
            <a:r>
              <a:rPr lang="en-IN" dirty="0"/>
              <a:t>                                    4</a:t>
            </a:r>
          </a:p>
        </p:txBody>
      </p:sp>
      <p:sp>
        <p:nvSpPr>
          <p:cNvPr id="21" name="Text 19"/>
          <p:cNvSpPr/>
          <p:nvPr/>
        </p:nvSpPr>
        <p:spPr>
          <a:xfrm>
            <a:off x="5125522" y="6019443"/>
            <a:ext cx="125968" cy="402908"/>
          </a:xfrm>
          <a:prstGeom prst="rect">
            <a:avLst/>
          </a:prstGeom>
          <a:noFill/>
          <a:ln/>
        </p:spPr>
        <p:txBody>
          <a:bodyPr wrap="none" rtlCol="0" anchor="t"/>
          <a:lstStyle/>
          <a:p>
            <a:pPr marL="0" indent="0" algn="ctr">
              <a:lnSpc>
                <a:spcPts val="3173"/>
              </a:lnSpc>
              <a:buNone/>
            </a:pPr>
            <a:endParaRPr lang="en-US" sz="1763" dirty="0"/>
          </a:p>
        </p:txBody>
      </p:sp>
      <p:sp>
        <p:nvSpPr>
          <p:cNvPr id="22" name="Text 20"/>
          <p:cNvSpPr/>
          <p:nvPr/>
        </p:nvSpPr>
        <p:spPr>
          <a:xfrm>
            <a:off x="7494270" y="5712857"/>
            <a:ext cx="2148959" cy="335756"/>
          </a:xfrm>
          <a:prstGeom prst="rect">
            <a:avLst/>
          </a:prstGeom>
          <a:noFill/>
          <a:ln/>
        </p:spPr>
        <p:txBody>
          <a:bodyPr wrap="none" rtlCol="0" anchor="t"/>
          <a:lstStyle/>
          <a:p>
            <a:pPr marL="0" indent="0" algn="l">
              <a:lnSpc>
                <a:spcPts val="2644"/>
              </a:lnSpc>
              <a:buNone/>
            </a:pPr>
            <a:endParaRPr lang="en-US" sz="2115" dirty="0"/>
          </a:p>
        </p:txBody>
      </p:sp>
      <p:sp>
        <p:nvSpPr>
          <p:cNvPr id="23" name="Text 21"/>
          <p:cNvSpPr/>
          <p:nvPr/>
        </p:nvSpPr>
        <p:spPr>
          <a:xfrm>
            <a:off x="7494269" y="5561818"/>
            <a:ext cx="4424103" cy="1167119"/>
          </a:xfrm>
          <a:prstGeom prst="rect">
            <a:avLst/>
          </a:prstGeom>
          <a:noFill/>
          <a:ln/>
        </p:spPr>
        <p:txBody>
          <a:bodyPr wrap="square" rtlCol="0" anchor="t"/>
          <a:lstStyle/>
          <a:p>
            <a:pPr marL="0" indent="0" algn="l">
              <a:lnSpc>
                <a:spcPts val="2256"/>
              </a:lnSpc>
              <a:buNone/>
            </a:pPr>
            <a:r>
              <a:rPr lang="en-US" sz="2400" b="1" dirty="0">
                <a:solidFill>
                  <a:schemeClr val="accent6">
                    <a:lumMod val="50000"/>
                  </a:schemeClr>
                </a:solidFill>
              </a:rPr>
              <a:t>Run project:</a:t>
            </a:r>
          </a:p>
          <a:p>
            <a:pPr marL="0" indent="0" algn="l">
              <a:lnSpc>
                <a:spcPts val="2256"/>
              </a:lnSpc>
              <a:buNone/>
            </a:pPr>
            <a:endParaRPr lang="en-US" sz="2400" dirty="0"/>
          </a:p>
          <a:p>
            <a:pPr marL="0" indent="0" algn="l">
              <a:lnSpc>
                <a:spcPts val="2256"/>
              </a:lnSpc>
              <a:buNone/>
            </a:pPr>
            <a:r>
              <a:rPr lang="en-US" sz="2000" dirty="0"/>
              <a:t>Then run the code from the Test runner class.</a:t>
            </a:r>
          </a:p>
        </p:txBody>
      </p:sp>
      <p:sp>
        <p:nvSpPr>
          <p:cNvPr id="24" name="Text 22"/>
          <p:cNvSpPr/>
          <p:nvPr/>
        </p:nvSpPr>
        <p:spPr>
          <a:xfrm>
            <a:off x="3061930" y="7176611"/>
            <a:ext cx="3581638" cy="559594"/>
          </a:xfrm>
          <a:prstGeom prst="rect">
            <a:avLst/>
          </a:prstGeom>
          <a:noFill/>
          <a:ln/>
        </p:spPr>
        <p:txBody>
          <a:bodyPr wrap="none" rtlCol="0" anchor="t"/>
          <a:lstStyle/>
          <a:p>
            <a:pPr marL="0" indent="0">
              <a:lnSpc>
                <a:spcPts val="4407"/>
              </a:lnSpc>
              <a:buNone/>
            </a:pPr>
            <a:endParaRPr lang="en-US" sz="3525" dirty="0"/>
          </a:p>
        </p:txBody>
      </p:sp>
      <p:pic>
        <p:nvPicPr>
          <p:cNvPr id="26" name="Picture 25">
            <a:extLst>
              <a:ext uri="{FF2B5EF4-FFF2-40B4-BE49-F238E27FC236}">
                <a16:creationId xmlns:a16="http://schemas.microsoft.com/office/drawing/2014/main" id="{B8B273C2-7630-C6E7-9728-6DC981C28C20}"/>
              </a:ext>
            </a:extLst>
          </p:cNvPr>
          <p:cNvPicPr>
            <a:picLocks noChangeAspect="1"/>
          </p:cNvPicPr>
          <p:nvPr/>
        </p:nvPicPr>
        <p:blipFill>
          <a:blip r:embed="rId3"/>
          <a:stretch>
            <a:fillRect/>
          </a:stretch>
        </p:blipFill>
        <p:spPr>
          <a:xfrm>
            <a:off x="238990" y="145205"/>
            <a:ext cx="768926" cy="914740"/>
          </a:xfrm>
          <a:prstGeom prst="rect">
            <a:avLst/>
          </a:prstGeom>
        </p:spPr>
      </p:pic>
    </p:spTree>
    <p:extLst>
      <p:ext uri="{BB962C8B-B14F-4D97-AF65-F5344CB8AC3E}">
        <p14:creationId xmlns:p14="http://schemas.microsoft.com/office/powerpoint/2010/main" val="3996571447"/>
      </p:ext>
    </p:extLst>
  </p:cSld>
  <p:clrMapOvr>
    <a:masterClrMapping/>
  </p:clrMapOvr>
  <mc:AlternateContent xmlns:mc="http://schemas.openxmlformats.org/markup-compatibility/2006" xmlns:p14="http://schemas.microsoft.com/office/powerpoint/2010/main">
    <mc:Choice Requires="p14">
      <p:transition spd="slow" p14:dur="2000" advTm="35570"/>
    </mc:Choice>
    <mc:Fallback xmlns="">
      <p:transition spd="slow" advTm="3557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3709" y="-79117"/>
            <a:ext cx="14630400" cy="8387834"/>
          </a:xfrm>
          <a:prstGeom prst="rect">
            <a:avLst/>
          </a:prstGeom>
          <a:solidFill>
            <a:srgbClr val="FFF8F0"/>
          </a:solidFill>
          <a:ln/>
        </p:spPr>
        <p:txBody>
          <a:bodyPr/>
          <a:lstStyle/>
          <a:p>
            <a:endParaRPr lang="en-IN" sz="2400" dirty="0"/>
          </a:p>
        </p:txBody>
      </p:sp>
      <p:sp>
        <p:nvSpPr>
          <p:cNvPr id="4" name="Text 2"/>
          <p:cNvSpPr/>
          <p:nvPr/>
        </p:nvSpPr>
        <p:spPr>
          <a:xfrm>
            <a:off x="2037993" y="2224921"/>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6" name="Text 4"/>
          <p:cNvSpPr/>
          <p:nvPr/>
        </p:nvSpPr>
        <p:spPr>
          <a:xfrm>
            <a:off x="2037993" y="4738449"/>
            <a:ext cx="5006221" cy="1066205"/>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7593806"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7593806" y="4738449"/>
            <a:ext cx="5006221" cy="1066205"/>
          </a:xfrm>
          <a:prstGeom prst="rect">
            <a:avLst/>
          </a:prstGeom>
          <a:noFill/>
          <a:ln/>
        </p:spPr>
        <p:txBody>
          <a:bodyPr wrap="square" rtlCol="0" anchor="t"/>
          <a:lstStyle/>
          <a:p>
            <a:pPr marL="0" indent="0">
              <a:lnSpc>
                <a:spcPts val="2799"/>
              </a:lnSpc>
              <a:buNone/>
            </a:pPr>
            <a:endParaRPr lang="en-US" sz="1750" dirty="0"/>
          </a:p>
        </p:txBody>
      </p:sp>
      <p:pic>
        <p:nvPicPr>
          <p:cNvPr id="14" name="Picture 13">
            <a:extLst>
              <a:ext uri="{FF2B5EF4-FFF2-40B4-BE49-F238E27FC236}">
                <a16:creationId xmlns:a16="http://schemas.microsoft.com/office/drawing/2014/main" id="{051CE8F6-2880-B955-1090-D9FB403C44A0}"/>
              </a:ext>
            </a:extLst>
          </p:cNvPr>
          <p:cNvPicPr>
            <a:picLocks noChangeAspect="1"/>
          </p:cNvPicPr>
          <p:nvPr/>
        </p:nvPicPr>
        <p:blipFill>
          <a:blip r:embed="rId3"/>
          <a:stretch>
            <a:fillRect/>
          </a:stretch>
        </p:blipFill>
        <p:spPr>
          <a:xfrm>
            <a:off x="8104909" y="-12761"/>
            <a:ext cx="6525492" cy="8387832"/>
          </a:xfrm>
          <a:prstGeom prst="rect">
            <a:avLst/>
          </a:prstGeom>
        </p:spPr>
      </p:pic>
      <p:pic>
        <p:nvPicPr>
          <p:cNvPr id="16" name="Picture 15">
            <a:extLst>
              <a:ext uri="{FF2B5EF4-FFF2-40B4-BE49-F238E27FC236}">
                <a16:creationId xmlns:a16="http://schemas.microsoft.com/office/drawing/2014/main" id="{11994EF7-31F7-3ED2-9BF2-330C3B847C4E}"/>
              </a:ext>
            </a:extLst>
          </p:cNvPr>
          <p:cNvPicPr>
            <a:picLocks noChangeAspect="1"/>
          </p:cNvPicPr>
          <p:nvPr/>
        </p:nvPicPr>
        <p:blipFill>
          <a:blip r:embed="rId4"/>
          <a:stretch>
            <a:fillRect/>
          </a:stretch>
        </p:blipFill>
        <p:spPr>
          <a:xfrm>
            <a:off x="86737" y="-12762"/>
            <a:ext cx="7162800" cy="8387833"/>
          </a:xfrm>
          <a:prstGeom prst="rect">
            <a:avLst/>
          </a:prstGeom>
        </p:spPr>
      </p:pic>
      <p:sp>
        <p:nvSpPr>
          <p:cNvPr id="17" name="Arrow: Right 16">
            <a:extLst>
              <a:ext uri="{FF2B5EF4-FFF2-40B4-BE49-F238E27FC236}">
                <a16:creationId xmlns:a16="http://schemas.microsoft.com/office/drawing/2014/main" id="{6C5C29DF-04CD-1C87-6C45-365FA4D95379}"/>
              </a:ext>
            </a:extLst>
          </p:cNvPr>
          <p:cNvSpPr/>
          <p:nvPr/>
        </p:nvSpPr>
        <p:spPr>
          <a:xfrm>
            <a:off x="7249537" y="3366655"/>
            <a:ext cx="855371" cy="4691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3EAE63F4-4C45-F7B3-0C33-B515D2FA3349}"/>
              </a:ext>
            </a:extLst>
          </p:cNvPr>
          <p:cNvPicPr>
            <a:picLocks noChangeAspect="1"/>
          </p:cNvPicPr>
          <p:nvPr/>
        </p:nvPicPr>
        <p:blipFill>
          <a:blip r:embed="rId5"/>
          <a:stretch>
            <a:fillRect/>
          </a:stretch>
        </p:blipFill>
        <p:spPr>
          <a:xfrm>
            <a:off x="7315200" y="2224921"/>
            <a:ext cx="768926" cy="914740"/>
          </a:xfrm>
          <a:prstGeom prst="rect">
            <a:avLst/>
          </a:prstGeom>
        </p:spPr>
      </p:pic>
    </p:spTree>
    <p:extLst>
      <p:ext uri="{BB962C8B-B14F-4D97-AF65-F5344CB8AC3E}">
        <p14:creationId xmlns:p14="http://schemas.microsoft.com/office/powerpoint/2010/main" val="3747422770"/>
      </p:ext>
    </p:extLst>
  </p:cSld>
  <p:clrMapOvr>
    <a:masterClrMapping/>
  </p:clrMapOvr>
  <mc:AlternateContent xmlns:mc="http://schemas.openxmlformats.org/markup-compatibility/2006" xmlns:p14="http://schemas.microsoft.com/office/powerpoint/2010/main">
    <mc:Choice Requires="p14">
      <p:transition spd="slow" p14:dur="2000" advTm="7989"/>
    </mc:Choice>
    <mc:Fallback xmlns="">
      <p:transition spd="slow" advTm="798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pPr algn="r"/>
            <a:endParaRPr lang="en-IN" dirty="0"/>
          </a:p>
        </p:txBody>
      </p:sp>
      <p:sp>
        <p:nvSpPr>
          <p:cNvPr id="4" name="Text 2"/>
          <p:cNvSpPr/>
          <p:nvPr/>
        </p:nvSpPr>
        <p:spPr>
          <a:xfrm>
            <a:off x="2037992" y="1452443"/>
            <a:ext cx="9702903" cy="694373"/>
          </a:xfrm>
          <a:prstGeom prst="rect">
            <a:avLst/>
          </a:prstGeom>
          <a:noFill/>
          <a:ln/>
        </p:spPr>
        <p:txBody>
          <a:bodyPr wrap="none" rtlCol="0" anchor="t"/>
          <a:lstStyle/>
          <a:p>
            <a:pPr algn="ctr">
              <a:lnSpc>
                <a:spcPts val="5468"/>
              </a:lnSpc>
            </a:pPr>
            <a:r>
              <a:rPr lang="en-IN" sz="4400" b="1" dirty="0">
                <a:solidFill>
                  <a:schemeClr val="accent2">
                    <a:lumMod val="50000"/>
                  </a:schemeClr>
                </a:solidFill>
                <a:effectLst/>
                <a:latin typeface="Arial Black" panose="020B0A04020102020204" pitchFamily="34" charset="0"/>
              </a:rPr>
              <a:t>Advantages of using Cucumber</a:t>
            </a:r>
            <a:endParaRPr lang="en-IN" sz="4400" b="1" dirty="0">
              <a:solidFill>
                <a:schemeClr val="accent2">
                  <a:lumMod val="50000"/>
                </a:schemeClr>
              </a:solidFill>
              <a:latin typeface="Arial Black" panose="020B0A04020102020204" pitchFamily="34" charset="0"/>
            </a:endParaRPr>
          </a:p>
          <a:p>
            <a:pPr marL="0" indent="0">
              <a:lnSpc>
                <a:spcPts val="5468"/>
              </a:lnSpc>
              <a:buNone/>
            </a:pPr>
            <a:endParaRPr lang="en-US" sz="4400" dirty="0">
              <a:solidFill>
                <a:schemeClr val="accent4">
                  <a:lumMod val="50000"/>
                </a:schemeClr>
              </a:solidFill>
              <a:latin typeface="Arial Black" panose="020B0A04020102020204" pitchFamily="34" charset="0"/>
            </a:endParaRPr>
          </a:p>
        </p:txBody>
      </p:sp>
      <p:sp>
        <p:nvSpPr>
          <p:cNvPr id="5" name="Shape 3"/>
          <p:cNvSpPr/>
          <p:nvPr/>
        </p:nvSpPr>
        <p:spPr>
          <a:xfrm>
            <a:off x="2037993" y="2764750"/>
            <a:ext cx="499943" cy="499943"/>
          </a:xfrm>
          <a:prstGeom prst="roundRect">
            <a:avLst>
              <a:gd name="adj" fmla="val 20000"/>
            </a:avLst>
          </a:prstGeom>
          <a:solidFill>
            <a:srgbClr val="995515"/>
          </a:solidFill>
          <a:ln w="13811">
            <a:solidFill>
              <a:srgbClr val="B26E2E"/>
            </a:solidFill>
            <a:prstDash val="solid"/>
          </a:ln>
        </p:spPr>
        <p:txBody>
          <a:bodyPr/>
          <a:lstStyle/>
          <a:p>
            <a:r>
              <a:rPr lang="en-IN" sz="2400" dirty="0">
                <a:solidFill>
                  <a:schemeClr val="bg1"/>
                </a:solidFill>
              </a:rPr>
              <a:t>1</a:t>
            </a:r>
          </a:p>
        </p:txBody>
      </p:sp>
      <p:sp>
        <p:nvSpPr>
          <p:cNvPr id="6" name="Text 4"/>
          <p:cNvSpPr/>
          <p:nvPr/>
        </p:nvSpPr>
        <p:spPr>
          <a:xfrm>
            <a:off x="2221587" y="2806422"/>
            <a:ext cx="132755" cy="416481"/>
          </a:xfrm>
          <a:prstGeom prst="rect">
            <a:avLst/>
          </a:prstGeom>
          <a:noFill/>
          <a:ln/>
        </p:spPr>
        <p:txBody>
          <a:bodyPr wrap="none" rtlCol="0" anchor="t"/>
          <a:lstStyle/>
          <a:p>
            <a:pPr marL="0" indent="0" algn="ctr">
              <a:lnSpc>
                <a:spcPts val="3281"/>
              </a:lnSpc>
              <a:buNone/>
            </a:pPr>
            <a:endParaRPr lang="en-US" sz="2624" dirty="0"/>
          </a:p>
        </p:txBody>
      </p:sp>
      <p:sp>
        <p:nvSpPr>
          <p:cNvPr id="7" name="Text 5"/>
          <p:cNvSpPr/>
          <p:nvPr/>
        </p:nvSpPr>
        <p:spPr>
          <a:xfrm>
            <a:off x="2760107" y="2841069"/>
            <a:ext cx="2221944" cy="354806"/>
          </a:xfrm>
          <a:prstGeom prst="rect">
            <a:avLst/>
          </a:prstGeom>
          <a:noFill/>
          <a:ln/>
        </p:spPr>
        <p:txBody>
          <a:bodyPr wrap="none" rtlCol="0" anchor="t"/>
          <a:lstStyle/>
          <a:p>
            <a:pPr>
              <a:lnSpc>
                <a:spcPts val="2734"/>
              </a:lnSpc>
            </a:pPr>
            <a:r>
              <a:rPr lang="en-IN" sz="2400" b="1" dirty="0">
                <a:solidFill>
                  <a:schemeClr val="accent6">
                    <a:lumMod val="50000"/>
                  </a:schemeClr>
                </a:solidFill>
                <a:effectLst/>
              </a:rPr>
              <a:t>Collaboration</a:t>
            </a:r>
            <a:r>
              <a:rPr lang="en-IN" sz="2400" b="1" dirty="0"/>
              <a:t> </a:t>
            </a:r>
            <a:r>
              <a:rPr lang="en-US" sz="2187" kern="0" spc="-66" dirty="0">
                <a:solidFill>
                  <a:srgbClr val="000000"/>
                </a:solidFill>
                <a:latin typeface="Bitter" pitchFamily="34" charset="0"/>
                <a:ea typeface="Bitter" pitchFamily="34" charset="-122"/>
                <a:cs typeface="Bitter" pitchFamily="34" charset="-120"/>
              </a:rPr>
              <a:t>🤝</a:t>
            </a:r>
            <a:endParaRPr lang="en-US" sz="2187" dirty="0"/>
          </a:p>
        </p:txBody>
      </p:sp>
      <p:sp>
        <p:nvSpPr>
          <p:cNvPr id="8" name="Text 6"/>
          <p:cNvSpPr/>
          <p:nvPr/>
        </p:nvSpPr>
        <p:spPr>
          <a:xfrm>
            <a:off x="2760107" y="3329107"/>
            <a:ext cx="4444008" cy="1421606"/>
          </a:xfrm>
          <a:prstGeom prst="rect">
            <a:avLst/>
          </a:prstGeom>
          <a:noFill/>
          <a:ln/>
        </p:spPr>
        <p:txBody>
          <a:bodyPr wrap="square" rtlCol="0" anchor="t"/>
          <a:lstStyle/>
          <a:p>
            <a:pPr marL="0" indent="0">
              <a:lnSpc>
                <a:spcPts val="2799"/>
              </a:lnSpc>
              <a:buNone/>
            </a:pPr>
            <a:r>
              <a:rPr lang="en-US" sz="2000" kern="0" spc="-35" dirty="0">
                <a:solidFill>
                  <a:srgbClr val="2B2E3C"/>
                </a:solidFill>
                <a:latin typeface="Open Sans" pitchFamily="34" charset="0"/>
                <a:ea typeface="Open Sans" pitchFamily="34" charset="-122"/>
                <a:cs typeface="Open Sans" pitchFamily="34" charset="-120"/>
              </a:rPr>
              <a:t>Cucumber promotes collaboration between technical and non-technical stakeholders by writing test cases in plain, understandable language.</a:t>
            </a:r>
            <a:endParaRPr lang="en-US" sz="2000" dirty="0"/>
          </a:p>
        </p:txBody>
      </p:sp>
      <p:sp>
        <p:nvSpPr>
          <p:cNvPr id="9" name="Shape 7"/>
          <p:cNvSpPr/>
          <p:nvPr/>
        </p:nvSpPr>
        <p:spPr>
          <a:xfrm>
            <a:off x="7426285" y="2764750"/>
            <a:ext cx="499943" cy="499943"/>
          </a:xfrm>
          <a:prstGeom prst="roundRect">
            <a:avLst>
              <a:gd name="adj" fmla="val 20000"/>
            </a:avLst>
          </a:prstGeom>
          <a:solidFill>
            <a:srgbClr val="995515"/>
          </a:solidFill>
          <a:ln w="13811">
            <a:solidFill>
              <a:srgbClr val="B26E2E"/>
            </a:solidFill>
            <a:prstDash val="solid"/>
          </a:ln>
        </p:spPr>
      </p:sp>
      <p:sp>
        <p:nvSpPr>
          <p:cNvPr id="10" name="Text 8"/>
          <p:cNvSpPr/>
          <p:nvPr/>
        </p:nvSpPr>
        <p:spPr>
          <a:xfrm>
            <a:off x="7587020" y="2806422"/>
            <a:ext cx="178475" cy="416481"/>
          </a:xfrm>
          <a:prstGeom prst="rect">
            <a:avLst/>
          </a:prstGeom>
          <a:noFill/>
          <a:ln/>
        </p:spPr>
        <p:txBody>
          <a:bodyPr wrap="none" rtlCol="0" anchor="t"/>
          <a:lstStyle/>
          <a:p>
            <a:pPr marL="0" indent="0" algn="ctr">
              <a:lnSpc>
                <a:spcPts val="3281"/>
              </a:lnSpc>
              <a:buNone/>
            </a:pPr>
            <a:r>
              <a:rPr lang="en-US" sz="2400" dirty="0">
                <a:solidFill>
                  <a:schemeClr val="bg1"/>
                </a:solidFill>
              </a:rPr>
              <a:t>2</a:t>
            </a:r>
          </a:p>
        </p:txBody>
      </p:sp>
      <p:sp>
        <p:nvSpPr>
          <p:cNvPr id="11" name="Text 9"/>
          <p:cNvSpPr/>
          <p:nvPr/>
        </p:nvSpPr>
        <p:spPr>
          <a:xfrm>
            <a:off x="8148399" y="2841069"/>
            <a:ext cx="2221944" cy="354806"/>
          </a:xfrm>
          <a:prstGeom prst="rect">
            <a:avLst/>
          </a:prstGeom>
          <a:noFill/>
          <a:ln/>
        </p:spPr>
        <p:txBody>
          <a:bodyPr wrap="none" rtlCol="0" anchor="t"/>
          <a:lstStyle/>
          <a:p>
            <a:pPr>
              <a:lnSpc>
                <a:spcPts val="2734"/>
              </a:lnSpc>
            </a:pPr>
            <a:r>
              <a:rPr lang="en-IN" sz="2400" b="1" dirty="0">
                <a:solidFill>
                  <a:schemeClr val="accent6">
                    <a:lumMod val="50000"/>
                  </a:schemeClr>
                </a:solidFill>
                <a:effectLst/>
              </a:rPr>
              <a:t>Reusability</a:t>
            </a:r>
            <a:r>
              <a:rPr lang="en-US" sz="2187" kern="0" spc="-66" dirty="0">
                <a:solidFill>
                  <a:srgbClr val="2B2E3C"/>
                </a:solidFill>
                <a:latin typeface="Bitter" pitchFamily="34" charset="0"/>
                <a:ea typeface="Bitter" pitchFamily="34" charset="-122"/>
                <a:cs typeface="Bitter" pitchFamily="34" charset="-120"/>
              </a:rPr>
              <a:t> </a:t>
            </a:r>
            <a:r>
              <a:rPr lang="en-US" sz="2187" kern="0" spc="-66" dirty="0">
                <a:solidFill>
                  <a:srgbClr val="000000"/>
                </a:solidFill>
                <a:latin typeface="Bitter" pitchFamily="34" charset="0"/>
                <a:ea typeface="Bitter" pitchFamily="34" charset="-122"/>
                <a:cs typeface="Bitter" pitchFamily="34" charset="-120"/>
              </a:rPr>
              <a:t>♻️</a:t>
            </a:r>
            <a:endParaRPr lang="en-US" sz="2187" dirty="0"/>
          </a:p>
        </p:txBody>
      </p:sp>
      <p:sp>
        <p:nvSpPr>
          <p:cNvPr id="12" name="Text 10"/>
          <p:cNvSpPr/>
          <p:nvPr/>
        </p:nvSpPr>
        <p:spPr>
          <a:xfrm>
            <a:off x="8148399" y="3329107"/>
            <a:ext cx="4444008" cy="1066206"/>
          </a:xfrm>
          <a:prstGeom prst="rect">
            <a:avLst/>
          </a:prstGeom>
          <a:noFill/>
          <a:ln/>
        </p:spPr>
        <p:txBody>
          <a:bodyPr wrap="square" rtlCol="0" anchor="t"/>
          <a:lstStyle/>
          <a:p>
            <a:pPr marL="0" indent="0">
              <a:lnSpc>
                <a:spcPts val="2799"/>
              </a:lnSpc>
              <a:buNone/>
            </a:pPr>
            <a:r>
              <a:rPr lang="en-US" sz="2000" kern="0" spc="-35" dirty="0">
                <a:solidFill>
                  <a:srgbClr val="2B2E3C"/>
                </a:solidFill>
                <a:latin typeface="Open Sans" pitchFamily="34" charset="0"/>
                <a:ea typeface="Open Sans" pitchFamily="34" charset="-122"/>
                <a:cs typeface="Open Sans" pitchFamily="34" charset="-120"/>
              </a:rPr>
              <a:t>Test scripts in Cucumber can be easily reused, saving time and effort in creating new test cases.</a:t>
            </a:r>
            <a:endParaRPr lang="en-US" sz="2000" dirty="0"/>
          </a:p>
        </p:txBody>
      </p:sp>
      <p:sp>
        <p:nvSpPr>
          <p:cNvPr id="13" name="Shape 11"/>
          <p:cNvSpPr/>
          <p:nvPr/>
        </p:nvSpPr>
        <p:spPr>
          <a:xfrm>
            <a:off x="2037993" y="5146477"/>
            <a:ext cx="499943" cy="499943"/>
          </a:xfrm>
          <a:prstGeom prst="roundRect">
            <a:avLst>
              <a:gd name="adj" fmla="val 20000"/>
            </a:avLst>
          </a:prstGeom>
          <a:solidFill>
            <a:srgbClr val="995515"/>
          </a:solidFill>
          <a:ln w="13811">
            <a:solidFill>
              <a:srgbClr val="B26E2E"/>
            </a:solidFill>
            <a:prstDash val="solid"/>
          </a:ln>
        </p:spPr>
      </p:sp>
      <p:sp>
        <p:nvSpPr>
          <p:cNvPr id="14" name="Text 12"/>
          <p:cNvSpPr/>
          <p:nvPr/>
        </p:nvSpPr>
        <p:spPr>
          <a:xfrm>
            <a:off x="2194917" y="5188148"/>
            <a:ext cx="186095" cy="416481"/>
          </a:xfrm>
          <a:prstGeom prst="rect">
            <a:avLst/>
          </a:prstGeom>
          <a:noFill/>
          <a:ln/>
        </p:spPr>
        <p:txBody>
          <a:bodyPr wrap="none" rtlCol="0" anchor="t"/>
          <a:lstStyle/>
          <a:p>
            <a:pPr marL="0" indent="0" algn="ctr">
              <a:lnSpc>
                <a:spcPts val="3281"/>
              </a:lnSpc>
              <a:buNone/>
            </a:pPr>
            <a:r>
              <a:rPr lang="en-US" sz="2624" kern="0" spc="-35" dirty="0">
                <a:solidFill>
                  <a:srgbClr val="FFFFFF"/>
                </a:solidFill>
                <a:latin typeface="Bitter" pitchFamily="34" charset="0"/>
                <a:ea typeface="Bitter" pitchFamily="34" charset="-122"/>
                <a:cs typeface="Bitter" pitchFamily="34" charset="-120"/>
              </a:rPr>
              <a:t>3</a:t>
            </a:r>
            <a:endParaRPr lang="en-US" sz="2624" dirty="0"/>
          </a:p>
        </p:txBody>
      </p:sp>
      <p:sp>
        <p:nvSpPr>
          <p:cNvPr id="15" name="Text 13"/>
          <p:cNvSpPr/>
          <p:nvPr/>
        </p:nvSpPr>
        <p:spPr>
          <a:xfrm>
            <a:off x="2760107" y="5222796"/>
            <a:ext cx="2321362" cy="354806"/>
          </a:xfrm>
          <a:prstGeom prst="rect">
            <a:avLst/>
          </a:prstGeom>
          <a:noFill/>
          <a:ln/>
        </p:spPr>
        <p:txBody>
          <a:bodyPr wrap="none" rtlCol="0" anchor="t"/>
          <a:lstStyle/>
          <a:p>
            <a:pPr>
              <a:lnSpc>
                <a:spcPts val="2734"/>
              </a:lnSpc>
            </a:pPr>
            <a:r>
              <a:rPr lang="en-IN" sz="2400" b="1" dirty="0">
                <a:solidFill>
                  <a:schemeClr val="accent6">
                    <a:lumMod val="50000"/>
                  </a:schemeClr>
                </a:solidFill>
                <a:effectLst/>
              </a:rPr>
              <a:t>Documentation</a:t>
            </a:r>
            <a:r>
              <a:rPr lang="en-US" sz="2187" kern="0" spc="-66" dirty="0">
                <a:solidFill>
                  <a:srgbClr val="000000"/>
                </a:solidFill>
                <a:latin typeface="Bitter" pitchFamily="34" charset="0"/>
                <a:ea typeface="Bitter" pitchFamily="34" charset="-122"/>
                <a:cs typeface="Bitter" pitchFamily="34" charset="-120"/>
              </a:rPr>
              <a:t>📝</a:t>
            </a:r>
            <a:endParaRPr lang="en-US" sz="2187" dirty="0"/>
          </a:p>
        </p:txBody>
      </p:sp>
      <p:sp>
        <p:nvSpPr>
          <p:cNvPr id="16" name="Text 14"/>
          <p:cNvSpPr/>
          <p:nvPr/>
        </p:nvSpPr>
        <p:spPr>
          <a:xfrm>
            <a:off x="2760107" y="5710833"/>
            <a:ext cx="4444008" cy="1066205"/>
          </a:xfrm>
          <a:prstGeom prst="rect">
            <a:avLst/>
          </a:prstGeom>
          <a:noFill/>
          <a:ln/>
        </p:spPr>
        <p:txBody>
          <a:bodyPr wrap="square" rtlCol="0" anchor="t"/>
          <a:lstStyle/>
          <a:p>
            <a:pPr marL="0" indent="0">
              <a:lnSpc>
                <a:spcPts val="2799"/>
              </a:lnSpc>
              <a:buNone/>
            </a:pPr>
            <a:r>
              <a:rPr lang="en-US" sz="2000" kern="0" spc="-35" dirty="0">
                <a:solidFill>
                  <a:srgbClr val="2B2E3C"/>
                </a:solidFill>
                <a:latin typeface="Open Sans" pitchFamily="34" charset="0"/>
                <a:ea typeface="Open Sans" pitchFamily="34" charset="-122"/>
                <a:cs typeface="Open Sans" pitchFamily="34" charset="-120"/>
              </a:rPr>
              <a:t>Cucumber generates living documentation, making it easier to understand test cases and their purpose</a:t>
            </a:r>
            <a:r>
              <a:rPr lang="en-US" sz="1750" kern="0" spc="-35" dirty="0">
                <a:solidFill>
                  <a:srgbClr val="2B2E3C"/>
                </a:solidFill>
                <a:latin typeface="Open Sans" pitchFamily="34" charset="0"/>
                <a:ea typeface="Open Sans" pitchFamily="34" charset="-122"/>
                <a:cs typeface="Open Sans" pitchFamily="34" charset="-120"/>
              </a:rPr>
              <a:t>.</a:t>
            </a:r>
            <a:endParaRPr lang="en-US" sz="1750" dirty="0"/>
          </a:p>
        </p:txBody>
      </p:sp>
      <p:sp>
        <p:nvSpPr>
          <p:cNvPr id="17" name="Shape 15"/>
          <p:cNvSpPr/>
          <p:nvPr/>
        </p:nvSpPr>
        <p:spPr>
          <a:xfrm>
            <a:off x="7426285" y="5146477"/>
            <a:ext cx="499943" cy="499943"/>
          </a:xfrm>
          <a:prstGeom prst="roundRect">
            <a:avLst>
              <a:gd name="adj" fmla="val 20000"/>
            </a:avLst>
          </a:prstGeom>
          <a:solidFill>
            <a:srgbClr val="995515"/>
          </a:solidFill>
          <a:ln w="13811">
            <a:solidFill>
              <a:srgbClr val="B26E2E"/>
            </a:solidFill>
            <a:prstDash val="solid"/>
          </a:ln>
        </p:spPr>
        <p:txBody>
          <a:bodyPr/>
          <a:lstStyle/>
          <a:p>
            <a:r>
              <a:rPr lang="en-IN" sz="2400" dirty="0">
                <a:solidFill>
                  <a:schemeClr val="bg1"/>
                </a:solidFill>
              </a:rPr>
              <a:t>4</a:t>
            </a:r>
          </a:p>
        </p:txBody>
      </p:sp>
      <p:sp>
        <p:nvSpPr>
          <p:cNvPr id="18" name="Text 16"/>
          <p:cNvSpPr/>
          <p:nvPr/>
        </p:nvSpPr>
        <p:spPr>
          <a:xfrm>
            <a:off x="7579400" y="5188148"/>
            <a:ext cx="193715" cy="416481"/>
          </a:xfrm>
          <a:prstGeom prst="rect">
            <a:avLst/>
          </a:prstGeom>
          <a:noFill/>
          <a:ln/>
        </p:spPr>
        <p:txBody>
          <a:bodyPr wrap="none" rtlCol="0" anchor="t"/>
          <a:lstStyle/>
          <a:p>
            <a:pPr marL="0" indent="0" algn="ctr">
              <a:lnSpc>
                <a:spcPts val="3281"/>
              </a:lnSpc>
              <a:buNone/>
            </a:pPr>
            <a:endParaRPr lang="en-US" sz="2624" dirty="0"/>
          </a:p>
        </p:txBody>
      </p:sp>
      <p:sp>
        <p:nvSpPr>
          <p:cNvPr id="19" name="Text 17"/>
          <p:cNvSpPr/>
          <p:nvPr/>
        </p:nvSpPr>
        <p:spPr>
          <a:xfrm>
            <a:off x="8148399" y="5222796"/>
            <a:ext cx="2766536" cy="354806"/>
          </a:xfrm>
          <a:prstGeom prst="rect">
            <a:avLst/>
          </a:prstGeom>
          <a:noFill/>
          <a:ln/>
        </p:spPr>
        <p:txBody>
          <a:bodyPr wrap="none" rtlCol="0" anchor="t"/>
          <a:lstStyle/>
          <a:p>
            <a:pPr>
              <a:lnSpc>
                <a:spcPts val="2734"/>
              </a:lnSpc>
            </a:pPr>
            <a:r>
              <a:rPr lang="en-IN" sz="2400" b="1" dirty="0">
                <a:solidFill>
                  <a:schemeClr val="accent6">
                    <a:lumMod val="50000"/>
                  </a:schemeClr>
                </a:solidFill>
                <a:effectLst/>
              </a:rPr>
              <a:t>Early Bug Detection</a:t>
            </a:r>
            <a:r>
              <a:rPr lang="en-US" sz="2187" kern="0" spc="-66" dirty="0">
                <a:solidFill>
                  <a:srgbClr val="000000"/>
                </a:solidFill>
                <a:latin typeface="Bitter" pitchFamily="34" charset="0"/>
                <a:ea typeface="Bitter" pitchFamily="34" charset="-122"/>
                <a:cs typeface="Bitter" pitchFamily="34" charset="-120"/>
              </a:rPr>
              <a:t>🐞</a:t>
            </a:r>
            <a:endParaRPr lang="en-US" sz="2187" dirty="0"/>
          </a:p>
        </p:txBody>
      </p:sp>
      <p:sp>
        <p:nvSpPr>
          <p:cNvPr id="20" name="Text 18"/>
          <p:cNvSpPr/>
          <p:nvPr/>
        </p:nvSpPr>
        <p:spPr>
          <a:xfrm>
            <a:off x="8148399" y="5710833"/>
            <a:ext cx="4444008" cy="710803"/>
          </a:xfrm>
          <a:prstGeom prst="rect">
            <a:avLst/>
          </a:prstGeom>
          <a:noFill/>
          <a:ln/>
        </p:spPr>
        <p:txBody>
          <a:bodyPr wrap="square" rtlCol="0" anchor="t"/>
          <a:lstStyle/>
          <a:p>
            <a:pPr marL="0" indent="0">
              <a:lnSpc>
                <a:spcPts val="2799"/>
              </a:lnSpc>
              <a:buNone/>
            </a:pPr>
            <a:r>
              <a:rPr lang="en-US" sz="2000" kern="0" spc="-35" dirty="0">
                <a:solidFill>
                  <a:srgbClr val="2B2E3C"/>
                </a:solidFill>
                <a:latin typeface="Open Sans" pitchFamily="34" charset="0"/>
                <a:ea typeface="Open Sans" pitchFamily="34" charset="-122"/>
                <a:cs typeface="Open Sans" pitchFamily="34" charset="-120"/>
              </a:rPr>
              <a:t>It helps in identifying and fixing bugs at an early stage of the development process</a:t>
            </a:r>
            <a:r>
              <a:rPr lang="en-US" sz="1750" kern="0" spc="-35" dirty="0">
                <a:solidFill>
                  <a:srgbClr val="2B2E3C"/>
                </a:solidFill>
                <a:latin typeface="Open Sans" pitchFamily="34" charset="0"/>
                <a:ea typeface="Open Sans" pitchFamily="34" charset="-122"/>
                <a:cs typeface="Open Sans" pitchFamily="34" charset="-120"/>
              </a:rPr>
              <a:t>.</a:t>
            </a:r>
            <a:endParaRPr lang="en-US" sz="1750" dirty="0"/>
          </a:p>
        </p:txBody>
      </p:sp>
      <p:pic>
        <p:nvPicPr>
          <p:cNvPr id="22" name="Picture 21">
            <a:extLst>
              <a:ext uri="{FF2B5EF4-FFF2-40B4-BE49-F238E27FC236}">
                <a16:creationId xmlns:a16="http://schemas.microsoft.com/office/drawing/2014/main" id="{44B3B189-8AF7-AAD3-BE9E-E1CB13046012}"/>
              </a:ext>
            </a:extLst>
          </p:cNvPr>
          <p:cNvPicPr>
            <a:picLocks noChangeAspect="1"/>
          </p:cNvPicPr>
          <p:nvPr/>
        </p:nvPicPr>
        <p:blipFill>
          <a:blip r:embed="rId3"/>
          <a:stretch>
            <a:fillRect/>
          </a:stretch>
        </p:blipFill>
        <p:spPr>
          <a:xfrm>
            <a:off x="118901" y="96718"/>
            <a:ext cx="768926" cy="914740"/>
          </a:xfrm>
          <a:prstGeom prst="rect">
            <a:avLst/>
          </a:prstGeom>
        </p:spPr>
      </p:pic>
    </p:spTree>
    <p:extLst>
      <p:ext uri="{BB962C8B-B14F-4D97-AF65-F5344CB8AC3E}">
        <p14:creationId xmlns:p14="http://schemas.microsoft.com/office/powerpoint/2010/main" val="2852401441"/>
      </p:ext>
    </p:extLst>
  </p:cSld>
  <p:clrMapOvr>
    <a:masterClrMapping/>
  </p:clrMapOvr>
  <mc:AlternateContent xmlns:mc="http://schemas.openxmlformats.org/markup-compatibility/2006" xmlns:p14="http://schemas.microsoft.com/office/powerpoint/2010/main">
    <mc:Choice Requires="p14">
      <p:transition spd="slow" p14:dur="2000" advTm="23396"/>
    </mc:Choice>
    <mc:Fallback xmlns="">
      <p:transition spd="slow" advTm="2339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1" cy="8229600"/>
          </a:xfrm>
          <a:prstGeom prst="rect">
            <a:avLst/>
          </a:prstGeom>
          <a:solidFill>
            <a:srgbClr val="FFF8F0"/>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10542494" y="0"/>
            <a:ext cx="4087906" cy="8229600"/>
          </a:xfrm>
          <a:prstGeom prst="rect">
            <a:avLst/>
          </a:prstGeom>
        </p:spPr>
      </p:pic>
      <p:sp>
        <p:nvSpPr>
          <p:cNvPr id="6" name="Text 3"/>
          <p:cNvSpPr/>
          <p:nvPr/>
        </p:nvSpPr>
        <p:spPr>
          <a:xfrm>
            <a:off x="833199" y="957432"/>
            <a:ext cx="7477601" cy="6755436"/>
          </a:xfrm>
          <a:prstGeom prst="rect">
            <a:avLst/>
          </a:prstGeom>
          <a:noFill/>
          <a:ln/>
        </p:spPr>
        <p:txBody>
          <a:bodyPr wrap="square" rtlCol="0" anchor="t"/>
          <a:lstStyle/>
          <a:p>
            <a:pPr>
              <a:lnSpc>
                <a:spcPts val="2799"/>
              </a:lnSpc>
            </a:pPr>
            <a:r>
              <a:rPr lang="en-US" sz="4400" dirty="0">
                <a:solidFill>
                  <a:schemeClr val="tx2">
                    <a:lumMod val="50000"/>
                  </a:schemeClr>
                </a:solidFill>
                <a:latin typeface="Arial Black" panose="020B0A04020102020204" pitchFamily="34" charset="0"/>
                <a:ea typeface="Open Sans"/>
              </a:rPr>
              <a:t>             TestNG</a:t>
            </a:r>
          </a:p>
          <a:p>
            <a:pPr>
              <a:lnSpc>
                <a:spcPts val="2799"/>
              </a:lnSpc>
            </a:pPr>
            <a:endParaRPr lang="en-US" sz="2400" dirty="0">
              <a:latin typeface="Open Sans"/>
              <a:ea typeface="Open Sans"/>
            </a:endParaRPr>
          </a:p>
          <a:p>
            <a:pPr>
              <a:lnSpc>
                <a:spcPts val="2799"/>
              </a:lnSpc>
            </a:pPr>
            <a:r>
              <a:rPr lang="en-US" sz="2400" dirty="0">
                <a:latin typeface="Open Sans"/>
                <a:ea typeface="Open Sans"/>
              </a:rPr>
              <a:t>TestNG is a JUnit-inspired testing framework. It provides several features like data-driven testing, parameterization support, running test cases in parallel, and test case grouping, etc. All these features help in creating robust and powerful testing projects.</a:t>
            </a:r>
          </a:p>
          <a:p>
            <a:pPr>
              <a:lnSpc>
                <a:spcPts val="2799"/>
              </a:lnSpc>
            </a:pPr>
            <a:endParaRPr lang="en-US" sz="2400" dirty="0">
              <a:latin typeface="Open Sans"/>
              <a:ea typeface="Open Sans"/>
            </a:endParaRPr>
          </a:p>
          <a:p>
            <a:pPr>
              <a:lnSpc>
                <a:spcPts val="2799"/>
              </a:lnSpc>
            </a:pPr>
            <a:endParaRPr lang="en-US" sz="2000" dirty="0">
              <a:latin typeface="Open Sans"/>
              <a:ea typeface="Open Sans"/>
            </a:endParaRPr>
          </a:p>
          <a:p>
            <a:pPr>
              <a:lnSpc>
                <a:spcPts val="2799"/>
              </a:lnSpc>
            </a:pPr>
            <a:r>
              <a:rPr lang="en-IN" sz="2400" b="1" dirty="0">
                <a:solidFill>
                  <a:schemeClr val="accent6">
                    <a:lumMod val="50000"/>
                  </a:schemeClr>
                </a:solidFill>
                <a:latin typeface="Arial Black" panose="020B0A04020102020204" pitchFamily="34" charset="0"/>
              </a:rPr>
              <a:t>Features of TestNG:</a:t>
            </a:r>
          </a:p>
          <a:p>
            <a:pPr>
              <a:lnSpc>
                <a:spcPts val="2799"/>
              </a:lnSpc>
            </a:pPr>
            <a:endParaRPr lang="en-US" sz="2400" b="1" dirty="0">
              <a:solidFill>
                <a:schemeClr val="accent6">
                  <a:lumMod val="50000"/>
                </a:schemeClr>
              </a:solidFill>
              <a:latin typeface="Arial Black" panose="020B0A04020102020204" pitchFamily="34" charset="0"/>
            </a:endParaRPr>
          </a:p>
          <a:p>
            <a:pPr marL="342900" indent="-342900">
              <a:lnSpc>
                <a:spcPts val="2799"/>
              </a:lnSpc>
              <a:buFont typeface="Wingdings" panose="05000000000000000000" pitchFamily="2" charset="2"/>
              <a:buChar char="Ø"/>
            </a:pPr>
            <a:r>
              <a:rPr lang="en-IN" sz="2400" dirty="0">
                <a:latin typeface="Open Sans"/>
                <a:ea typeface="Open Sans"/>
              </a:rPr>
              <a:t>Annotations</a:t>
            </a:r>
          </a:p>
          <a:p>
            <a:pPr marL="342900" indent="-342900">
              <a:lnSpc>
                <a:spcPts val="2799"/>
              </a:lnSpc>
              <a:buFont typeface="Wingdings" panose="05000000000000000000" pitchFamily="2" charset="2"/>
              <a:buChar char="Ø"/>
            </a:pPr>
            <a:r>
              <a:rPr lang="en-IN" sz="2400" dirty="0">
                <a:latin typeface="Open Sans"/>
                <a:ea typeface="Open Sans"/>
              </a:rPr>
              <a:t>Test Suites</a:t>
            </a:r>
          </a:p>
          <a:p>
            <a:pPr marL="342900" indent="-342900">
              <a:lnSpc>
                <a:spcPts val="2799"/>
              </a:lnSpc>
              <a:buFont typeface="Wingdings" panose="05000000000000000000" pitchFamily="2" charset="2"/>
              <a:buChar char="Ø"/>
            </a:pPr>
            <a:r>
              <a:rPr lang="en-IN" sz="2400" dirty="0">
                <a:latin typeface="Open Sans"/>
                <a:ea typeface="Open Sans"/>
              </a:rPr>
              <a:t>Parameterized Testing</a:t>
            </a:r>
          </a:p>
          <a:p>
            <a:pPr marL="342900" indent="-342900">
              <a:lnSpc>
                <a:spcPts val="2799"/>
              </a:lnSpc>
              <a:buFont typeface="Wingdings" panose="05000000000000000000" pitchFamily="2" charset="2"/>
              <a:buChar char="Ø"/>
            </a:pPr>
            <a:r>
              <a:rPr lang="en-IN" sz="2400" dirty="0">
                <a:latin typeface="Open Sans"/>
                <a:ea typeface="Open Sans"/>
              </a:rPr>
              <a:t>Parallel Execution</a:t>
            </a:r>
          </a:p>
          <a:p>
            <a:pPr marL="342900" indent="-342900">
              <a:lnSpc>
                <a:spcPts val="2799"/>
              </a:lnSpc>
              <a:buFont typeface="Wingdings" panose="05000000000000000000" pitchFamily="2" charset="2"/>
              <a:buChar char="Ø"/>
            </a:pPr>
            <a:r>
              <a:rPr lang="en-IN" sz="2400" dirty="0">
                <a:latin typeface="Open Sans"/>
                <a:ea typeface="Open Sans"/>
              </a:rPr>
              <a:t>Groups</a:t>
            </a:r>
          </a:p>
          <a:p>
            <a:pPr marL="342900" indent="-342900">
              <a:lnSpc>
                <a:spcPts val="2799"/>
              </a:lnSpc>
              <a:buFont typeface="Wingdings" panose="05000000000000000000" pitchFamily="2" charset="2"/>
              <a:buChar char="Ø"/>
            </a:pPr>
            <a:r>
              <a:rPr lang="en-IN" sz="2400" dirty="0">
                <a:latin typeface="Open Sans"/>
                <a:ea typeface="Open Sans"/>
              </a:rPr>
              <a:t>Listeners</a:t>
            </a:r>
          </a:p>
          <a:p>
            <a:pPr>
              <a:lnSpc>
                <a:spcPts val="2799"/>
              </a:lnSpc>
            </a:pPr>
            <a:endParaRPr lang="en-IN" sz="2400" b="1" dirty="0">
              <a:solidFill>
                <a:schemeClr val="accent6">
                  <a:lumMod val="50000"/>
                </a:schemeClr>
              </a:solidFill>
              <a:latin typeface="Arial Black" panose="020B0A04020102020204" pitchFamily="34" charset="0"/>
            </a:endParaRPr>
          </a:p>
          <a:p>
            <a:pPr>
              <a:lnSpc>
                <a:spcPts val="2799"/>
              </a:lnSpc>
            </a:pPr>
            <a:endParaRPr lang="en-US" sz="2400" b="1" dirty="0">
              <a:solidFill>
                <a:schemeClr val="accent6">
                  <a:lumMod val="50000"/>
                </a:schemeClr>
              </a:solidFill>
              <a:latin typeface="Arial Black" panose="020B0A04020102020204" pitchFamily="34" charset="0"/>
            </a:endParaRPr>
          </a:p>
          <a:p>
            <a:pPr>
              <a:lnSpc>
                <a:spcPts val="2799"/>
              </a:lnSpc>
            </a:pPr>
            <a:endParaRPr lang="en-IN" sz="2400" b="1" dirty="0">
              <a:solidFill>
                <a:schemeClr val="accent6">
                  <a:lumMod val="50000"/>
                </a:schemeClr>
              </a:solidFill>
              <a:latin typeface="Arial Black" panose="020B0A04020102020204" pitchFamily="34" charset="0"/>
            </a:endParaRPr>
          </a:p>
          <a:p>
            <a:pPr>
              <a:lnSpc>
                <a:spcPts val="2799"/>
              </a:lnSpc>
            </a:pPr>
            <a:endParaRPr lang="en-US" sz="2000" dirty="0">
              <a:latin typeface="Open Sans"/>
              <a:ea typeface="Open Sans"/>
            </a:endParaRP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9" name="Image 0" descr="preencoded.png">
            <a:extLst>
              <a:ext uri="{FF2B5EF4-FFF2-40B4-BE49-F238E27FC236}">
                <a16:creationId xmlns:a16="http://schemas.microsoft.com/office/drawing/2014/main" id="{B5F863EF-B091-4F6A-BCD6-6EA64A292A1C}"/>
              </a:ext>
            </a:extLst>
          </p:cNvPr>
          <p:cNvPicPr>
            <a:picLocks noChangeAspect="1"/>
          </p:cNvPicPr>
          <p:nvPr/>
        </p:nvPicPr>
        <p:blipFill>
          <a:blip r:embed="rId4"/>
          <a:stretch>
            <a:fillRect/>
          </a:stretch>
        </p:blipFill>
        <p:spPr>
          <a:xfrm>
            <a:off x="10542494" y="0"/>
            <a:ext cx="4087906" cy="8229600"/>
          </a:xfrm>
          <a:prstGeom prst="rect">
            <a:avLst/>
          </a:prstGeom>
        </p:spPr>
      </p:pic>
    </p:spTree>
    <p:extLst>
      <p:ext uri="{BB962C8B-B14F-4D97-AF65-F5344CB8AC3E}">
        <p14:creationId xmlns:p14="http://schemas.microsoft.com/office/powerpoint/2010/main" val="319469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59685" y="0"/>
            <a:ext cx="14662674" cy="8229600"/>
          </a:xfrm>
          <a:prstGeom prst="rect">
            <a:avLst/>
          </a:prstGeom>
          <a:solidFill>
            <a:srgbClr val="FFF8F0"/>
          </a:solidFill>
          <a:ln/>
        </p:spPr>
        <p:txBody>
          <a:bodyPr/>
          <a:lstStyle/>
          <a:p>
            <a:endParaRPr lang="en-IN" dirty="0"/>
          </a:p>
        </p:txBody>
      </p:sp>
      <p:sp>
        <p:nvSpPr>
          <p:cNvPr id="5" name="Text 2"/>
          <p:cNvSpPr/>
          <p:nvPr/>
        </p:nvSpPr>
        <p:spPr>
          <a:xfrm>
            <a:off x="833199" y="0"/>
            <a:ext cx="6151364" cy="828339"/>
          </a:xfrm>
          <a:prstGeom prst="rect">
            <a:avLst/>
          </a:prstGeom>
          <a:noFill/>
          <a:ln/>
        </p:spPr>
        <p:txBody>
          <a:bodyPr wrap="none" rtlCol="0" anchor="t"/>
          <a:lstStyle/>
          <a:p>
            <a:pPr marL="0" indent="0">
              <a:lnSpc>
                <a:spcPts val="6561"/>
              </a:lnSpc>
              <a:buNone/>
            </a:pPr>
            <a:r>
              <a:rPr lang="en-US" sz="2400" b="1" dirty="0">
                <a:solidFill>
                  <a:schemeClr val="accent6">
                    <a:lumMod val="50000"/>
                  </a:schemeClr>
                </a:solidFill>
                <a:latin typeface="Arial Black" panose="020B0A04020102020204" pitchFamily="34" charset="0"/>
              </a:rPr>
              <a:t>Annotation:</a:t>
            </a:r>
          </a:p>
        </p:txBody>
      </p:sp>
      <p:sp>
        <p:nvSpPr>
          <p:cNvPr id="6" name="Text 3"/>
          <p:cNvSpPr/>
          <p:nvPr/>
        </p:nvSpPr>
        <p:spPr>
          <a:xfrm>
            <a:off x="833199" y="1183341"/>
            <a:ext cx="12710679" cy="6723531"/>
          </a:xfrm>
          <a:prstGeom prst="rect">
            <a:avLst/>
          </a:prstGeom>
          <a:noFill/>
          <a:ln/>
        </p:spPr>
        <p:txBody>
          <a:bodyPr wrap="square" rtlCol="0" anchor="t"/>
          <a:lstStyle/>
          <a:p>
            <a:pPr>
              <a:lnSpc>
                <a:spcPts val="2799"/>
              </a:lnSpc>
            </a:pPr>
            <a:r>
              <a:rPr lang="en-US" sz="2400" dirty="0">
                <a:ea typeface="Open Sans"/>
              </a:rPr>
              <a:t>TestNG Annotations are used to control the next method to be executed in the test script. TestNG annotations are defined before every method in the test code.</a:t>
            </a:r>
          </a:p>
          <a:p>
            <a:pPr>
              <a:lnSpc>
                <a:spcPts val="2799"/>
              </a:lnSpc>
            </a:pPr>
            <a:endParaRPr lang="en-US" sz="2000" dirty="0">
              <a:latin typeface="Open Sans"/>
              <a:ea typeface="Open Sans"/>
            </a:endParaRPr>
          </a:p>
          <a:p>
            <a:pPr marL="342900" indent="-342900">
              <a:lnSpc>
                <a:spcPts val="2799"/>
              </a:lnSpc>
              <a:buFont typeface="Wingdings" panose="05000000000000000000" pitchFamily="2" charset="2"/>
              <a:buChar char="Ø"/>
            </a:pPr>
            <a:r>
              <a:rPr lang="en-IN" sz="2400" dirty="0">
                <a:ea typeface="Open Sans"/>
              </a:rPr>
              <a:t>@Test</a:t>
            </a:r>
          </a:p>
          <a:p>
            <a:pPr marL="342900" indent="-342900">
              <a:lnSpc>
                <a:spcPts val="2799"/>
              </a:lnSpc>
              <a:buFont typeface="Wingdings" panose="05000000000000000000" pitchFamily="2" charset="2"/>
              <a:buChar char="Ø"/>
            </a:pPr>
            <a:r>
              <a:rPr lang="en-IN" sz="2400" dirty="0">
                <a:ea typeface="Open Sans"/>
              </a:rPr>
              <a:t>@</a:t>
            </a:r>
            <a:r>
              <a:rPr lang="en-IN" sz="2400" dirty="0" err="1">
                <a:ea typeface="Open Sans"/>
              </a:rPr>
              <a:t>BeforeSuite</a:t>
            </a:r>
            <a:r>
              <a:rPr lang="en-IN" sz="2400" dirty="0">
                <a:ea typeface="Open Sans"/>
              </a:rPr>
              <a:t> and @</a:t>
            </a:r>
            <a:r>
              <a:rPr lang="en-IN" sz="2400" dirty="0" err="1">
                <a:ea typeface="Open Sans"/>
              </a:rPr>
              <a:t>AfterSuite</a:t>
            </a:r>
            <a:endParaRPr lang="en-IN" sz="2400" dirty="0">
              <a:ea typeface="Open Sans"/>
            </a:endParaRPr>
          </a:p>
          <a:p>
            <a:pPr marL="342900" indent="-342900">
              <a:lnSpc>
                <a:spcPts val="2799"/>
              </a:lnSpc>
              <a:buFont typeface="Wingdings" panose="05000000000000000000" pitchFamily="2" charset="2"/>
              <a:buChar char="Ø"/>
            </a:pPr>
            <a:r>
              <a:rPr lang="en-IN" sz="2400" dirty="0">
                <a:ea typeface="Open Sans"/>
              </a:rPr>
              <a:t>@</a:t>
            </a:r>
            <a:r>
              <a:rPr lang="en-IN" sz="2400" dirty="0" err="1">
                <a:ea typeface="Open Sans"/>
              </a:rPr>
              <a:t>BeforeTest</a:t>
            </a:r>
            <a:r>
              <a:rPr lang="en-IN" sz="2400" dirty="0">
                <a:ea typeface="Open Sans"/>
              </a:rPr>
              <a:t> and @</a:t>
            </a:r>
            <a:r>
              <a:rPr lang="en-IN" sz="2400" dirty="0" err="1">
                <a:ea typeface="Open Sans"/>
              </a:rPr>
              <a:t>AfterTest</a:t>
            </a:r>
            <a:endParaRPr lang="en-IN" sz="2400" dirty="0">
              <a:ea typeface="Open Sans"/>
            </a:endParaRPr>
          </a:p>
          <a:p>
            <a:pPr marL="342900" indent="-342900">
              <a:lnSpc>
                <a:spcPts val="2799"/>
              </a:lnSpc>
              <a:buFont typeface="Wingdings" panose="05000000000000000000" pitchFamily="2" charset="2"/>
              <a:buChar char="Ø"/>
            </a:pPr>
            <a:r>
              <a:rPr lang="en-IN" sz="2400" dirty="0">
                <a:ea typeface="Open Sans"/>
              </a:rPr>
              <a:t>@</a:t>
            </a:r>
            <a:r>
              <a:rPr lang="en-IN" sz="2400" dirty="0" err="1">
                <a:ea typeface="Open Sans"/>
              </a:rPr>
              <a:t>BeforeClass</a:t>
            </a:r>
            <a:r>
              <a:rPr lang="en-IN" sz="2400" dirty="0">
                <a:ea typeface="Open Sans"/>
              </a:rPr>
              <a:t> and @</a:t>
            </a:r>
            <a:r>
              <a:rPr lang="en-IN" sz="2400" dirty="0" err="1">
                <a:ea typeface="Open Sans"/>
              </a:rPr>
              <a:t>AfterClass</a:t>
            </a:r>
            <a:endParaRPr lang="en-IN" sz="2400" dirty="0">
              <a:ea typeface="Open Sans"/>
            </a:endParaRPr>
          </a:p>
          <a:p>
            <a:pPr marL="342900" indent="-342900">
              <a:lnSpc>
                <a:spcPts val="2799"/>
              </a:lnSpc>
              <a:buFont typeface="Wingdings" panose="05000000000000000000" pitchFamily="2" charset="2"/>
              <a:buChar char="Ø"/>
            </a:pPr>
            <a:r>
              <a:rPr lang="en-IN" sz="2400" dirty="0">
                <a:ea typeface="Open Sans"/>
              </a:rPr>
              <a:t>@</a:t>
            </a:r>
            <a:r>
              <a:rPr lang="en-IN" sz="2400" dirty="0" err="1">
                <a:ea typeface="Open Sans"/>
              </a:rPr>
              <a:t>BeforeMethod</a:t>
            </a:r>
            <a:r>
              <a:rPr lang="en-IN" sz="2400" dirty="0">
                <a:ea typeface="Open Sans"/>
              </a:rPr>
              <a:t> and @</a:t>
            </a:r>
            <a:r>
              <a:rPr lang="en-IN" sz="2400" dirty="0" err="1">
                <a:ea typeface="Open Sans"/>
              </a:rPr>
              <a:t>AfterMethod</a:t>
            </a:r>
            <a:endParaRPr lang="en-IN" sz="2400" dirty="0">
              <a:ea typeface="Open Sans"/>
            </a:endParaRPr>
          </a:p>
          <a:p>
            <a:pPr marL="342900" indent="-342900">
              <a:lnSpc>
                <a:spcPts val="2799"/>
              </a:lnSpc>
              <a:buFont typeface="Wingdings" panose="05000000000000000000" pitchFamily="2" charset="2"/>
              <a:buChar char="Ø"/>
            </a:pPr>
            <a:r>
              <a:rPr lang="en-IN" sz="2400" dirty="0">
                <a:ea typeface="Open Sans"/>
              </a:rPr>
              <a:t>@</a:t>
            </a:r>
            <a:r>
              <a:rPr lang="en-IN" sz="2400" dirty="0" err="1">
                <a:ea typeface="Open Sans"/>
              </a:rPr>
              <a:t>DataProvider</a:t>
            </a:r>
            <a:endParaRPr lang="en-IN" sz="2400" dirty="0">
              <a:ea typeface="Open Sans"/>
            </a:endParaRPr>
          </a:p>
          <a:p>
            <a:pPr marL="342900" indent="-342900">
              <a:lnSpc>
                <a:spcPts val="2799"/>
              </a:lnSpc>
              <a:buFont typeface="Arial" panose="020B0604020202020204" pitchFamily="34" charset="0"/>
              <a:buChar char="•"/>
            </a:pPr>
            <a:endParaRPr lang="en-IN" sz="2400" dirty="0">
              <a:ea typeface="Open Sans"/>
            </a:endParaRPr>
          </a:p>
          <a:p>
            <a:pPr>
              <a:lnSpc>
                <a:spcPts val="2799"/>
              </a:lnSpc>
            </a:pPr>
            <a:endParaRPr lang="en-US" sz="2400" dirty="0">
              <a:ea typeface="Open Sans"/>
            </a:endParaRPr>
          </a:p>
          <a:p>
            <a:pPr>
              <a:lnSpc>
                <a:spcPts val="2799"/>
              </a:lnSpc>
            </a:pPr>
            <a:r>
              <a:rPr lang="en-US" sz="2400" dirty="0">
                <a:solidFill>
                  <a:schemeClr val="accent6">
                    <a:lumMod val="50000"/>
                  </a:schemeClr>
                </a:solidFill>
                <a:latin typeface="Arial Black" panose="020B0A04020102020204" pitchFamily="34" charset="0"/>
                <a:ea typeface="Open Sans"/>
              </a:rPr>
              <a:t>Test Suites:</a:t>
            </a:r>
          </a:p>
          <a:p>
            <a:pPr>
              <a:lnSpc>
                <a:spcPts val="2799"/>
              </a:lnSpc>
            </a:pPr>
            <a:r>
              <a:rPr lang="en-US" sz="2400" dirty="0">
                <a:ea typeface="Open Sans"/>
              </a:rPr>
              <a:t>Test suites are the logical grouping or collection of test cases to run a single job with different test </a:t>
            </a:r>
            <a:r>
              <a:rPr lang="en-US" sz="2400" err="1">
                <a:ea typeface="Open Sans"/>
              </a:rPr>
              <a:t>scenarios</a:t>
            </a:r>
            <a:r>
              <a:rPr lang="en-US" sz="2400">
                <a:ea typeface="Open Sans"/>
              </a:rPr>
              <a:t>. It </a:t>
            </a:r>
            <a:r>
              <a:rPr lang="en-US" sz="2400" dirty="0">
                <a:ea typeface="Open Sans"/>
              </a:rPr>
              <a:t>is represented by one XML file, as suite is the feature of execution.</a:t>
            </a:r>
          </a:p>
          <a:p>
            <a:pPr>
              <a:lnSpc>
                <a:spcPts val="2799"/>
              </a:lnSpc>
            </a:pPr>
            <a:endParaRPr lang="en-US" sz="2400" dirty="0">
              <a:ea typeface="Open Sans"/>
            </a:endParaRPr>
          </a:p>
          <a:p>
            <a:pPr>
              <a:lnSpc>
                <a:spcPts val="2799"/>
              </a:lnSpc>
            </a:pPr>
            <a:endParaRPr lang="en-US" sz="2400" dirty="0">
              <a:ea typeface="Open Sans"/>
            </a:endParaRPr>
          </a:p>
          <a:p>
            <a:pPr marL="342900" indent="-342900">
              <a:lnSpc>
                <a:spcPts val="2799"/>
              </a:lnSpc>
              <a:buFont typeface="Arial" panose="020B0604020202020204" pitchFamily="34" charset="0"/>
              <a:buChar char="•"/>
            </a:pPr>
            <a:endParaRPr lang="en-IN" sz="2400" dirty="0">
              <a:ea typeface="Open Sans"/>
            </a:endParaRPr>
          </a:p>
          <a:p>
            <a:pPr>
              <a:lnSpc>
                <a:spcPts val="2799"/>
              </a:lnSpc>
            </a:pPr>
            <a:endParaRPr lang="en-IN" b="1" dirty="0"/>
          </a:p>
          <a:p>
            <a:pPr>
              <a:lnSpc>
                <a:spcPts val="2799"/>
              </a:lnSpc>
            </a:pPr>
            <a:endParaRPr lang="en-IN" sz="2400" b="1" dirty="0">
              <a:solidFill>
                <a:schemeClr val="accent6">
                  <a:lumMod val="50000"/>
                </a:schemeClr>
              </a:solidFill>
              <a:latin typeface="Arial Black" panose="020B0A04020102020204" pitchFamily="34" charset="0"/>
            </a:endParaRP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Tree>
    <p:extLst>
      <p:ext uri="{BB962C8B-B14F-4D97-AF65-F5344CB8AC3E}">
        <p14:creationId xmlns:p14="http://schemas.microsoft.com/office/powerpoint/2010/main" val="77857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62674" cy="8229600"/>
          </a:xfrm>
          <a:prstGeom prst="rect">
            <a:avLst/>
          </a:prstGeom>
          <a:solidFill>
            <a:srgbClr val="FFF8F0"/>
          </a:solidFill>
          <a:ln/>
        </p:spPr>
        <p:txBody>
          <a:bodyPr/>
          <a:lstStyle/>
          <a:p>
            <a:endParaRPr lang="en-IN" dirty="0"/>
          </a:p>
        </p:txBody>
      </p:sp>
      <p:sp>
        <p:nvSpPr>
          <p:cNvPr id="5" name="Text 2"/>
          <p:cNvSpPr/>
          <p:nvPr/>
        </p:nvSpPr>
        <p:spPr>
          <a:xfrm>
            <a:off x="833199" y="322728"/>
            <a:ext cx="6151364" cy="1032735"/>
          </a:xfrm>
          <a:prstGeom prst="rect">
            <a:avLst/>
          </a:prstGeom>
          <a:noFill/>
          <a:ln/>
        </p:spPr>
        <p:txBody>
          <a:bodyPr wrap="none" rtlCol="0" anchor="t"/>
          <a:lstStyle/>
          <a:p>
            <a:pPr>
              <a:lnSpc>
                <a:spcPts val="6561"/>
              </a:lnSpc>
            </a:pPr>
            <a:endParaRPr lang="en-US" sz="2400" b="1" dirty="0">
              <a:solidFill>
                <a:schemeClr val="accent6">
                  <a:lumMod val="50000"/>
                </a:schemeClr>
              </a:solidFill>
              <a:latin typeface="Arial Black" panose="020B0A04020102020204" pitchFamily="34" charset="0"/>
            </a:endParaRPr>
          </a:p>
        </p:txBody>
      </p:sp>
      <p:sp>
        <p:nvSpPr>
          <p:cNvPr id="6" name="Text 3"/>
          <p:cNvSpPr/>
          <p:nvPr/>
        </p:nvSpPr>
        <p:spPr>
          <a:xfrm>
            <a:off x="833199" y="322727"/>
            <a:ext cx="12710679" cy="7734751"/>
          </a:xfrm>
          <a:prstGeom prst="rect">
            <a:avLst/>
          </a:prstGeom>
          <a:noFill/>
          <a:ln/>
        </p:spPr>
        <p:txBody>
          <a:bodyPr wrap="square" rtlCol="0" anchor="t"/>
          <a:lstStyle/>
          <a:p>
            <a:pPr>
              <a:lnSpc>
                <a:spcPts val="2799"/>
              </a:lnSpc>
            </a:pPr>
            <a:r>
              <a:rPr lang="en-US" sz="2400" dirty="0">
                <a:solidFill>
                  <a:schemeClr val="accent6">
                    <a:lumMod val="50000"/>
                  </a:schemeClr>
                </a:solidFill>
                <a:latin typeface="Arial Black" panose="020B0A04020102020204" pitchFamily="34" charset="0"/>
                <a:ea typeface="Open Sans"/>
              </a:rPr>
              <a:t>Groups:</a:t>
            </a:r>
          </a:p>
          <a:p>
            <a:pPr>
              <a:lnSpc>
                <a:spcPts val="2799"/>
              </a:lnSpc>
            </a:pPr>
            <a:r>
              <a:rPr lang="en-US" sz="2400" dirty="0">
                <a:ea typeface="Open Sans"/>
              </a:rPr>
              <a:t> TestNG allows you to categorize your test methods into groups using the @Test(groups = "</a:t>
            </a:r>
            <a:r>
              <a:rPr lang="en-US" sz="2400" dirty="0" err="1">
                <a:ea typeface="Open Sans"/>
              </a:rPr>
              <a:t>group_name</a:t>
            </a:r>
            <a:r>
              <a:rPr lang="en-US" sz="2400" dirty="0">
                <a:ea typeface="Open Sans"/>
              </a:rPr>
              <a:t>") annotation. This is useful for selectively running tests based on their group assignments.</a:t>
            </a:r>
          </a:p>
          <a:p>
            <a:pPr>
              <a:lnSpc>
                <a:spcPts val="2799"/>
              </a:lnSpc>
            </a:pPr>
            <a:endParaRPr lang="en-US" sz="2400" dirty="0">
              <a:ea typeface="Open Sans"/>
            </a:endParaRPr>
          </a:p>
          <a:p>
            <a:pPr>
              <a:lnSpc>
                <a:spcPts val="2799"/>
              </a:lnSpc>
            </a:pPr>
            <a:endParaRPr lang="en-US" sz="2400" dirty="0">
              <a:ea typeface="Open Sans"/>
            </a:endParaRPr>
          </a:p>
          <a:p>
            <a:pPr>
              <a:lnSpc>
                <a:spcPts val="2799"/>
              </a:lnSpc>
            </a:pPr>
            <a:r>
              <a:rPr lang="en-US" sz="2400" dirty="0">
                <a:solidFill>
                  <a:schemeClr val="accent6">
                    <a:lumMod val="50000"/>
                  </a:schemeClr>
                </a:solidFill>
                <a:latin typeface="Arial Black" panose="020B0A04020102020204" pitchFamily="34" charset="0"/>
                <a:ea typeface="Open Sans"/>
              </a:rPr>
              <a:t>Parallel Execution:</a:t>
            </a:r>
          </a:p>
          <a:p>
            <a:pPr>
              <a:lnSpc>
                <a:spcPts val="2799"/>
              </a:lnSpc>
            </a:pPr>
            <a:r>
              <a:rPr lang="en-US" sz="2400" dirty="0">
                <a:ea typeface="Open Sans"/>
              </a:rPr>
              <a:t> TestNG supports parallel execution of tests, allowing you to run tests in parallel on multiple threads or even across different machines. This can significantly reduce test execution time.</a:t>
            </a:r>
          </a:p>
          <a:p>
            <a:pPr>
              <a:lnSpc>
                <a:spcPts val="2799"/>
              </a:lnSpc>
            </a:pPr>
            <a:endParaRPr lang="en-US" sz="2400" dirty="0">
              <a:ea typeface="Open Sans"/>
            </a:endParaRPr>
          </a:p>
          <a:p>
            <a:pPr>
              <a:lnSpc>
                <a:spcPts val="2799"/>
              </a:lnSpc>
            </a:pPr>
            <a:endParaRPr lang="en-US" sz="2400" dirty="0">
              <a:ea typeface="Open Sans"/>
            </a:endParaRPr>
          </a:p>
          <a:p>
            <a:pPr>
              <a:lnSpc>
                <a:spcPts val="2799"/>
              </a:lnSpc>
            </a:pPr>
            <a:r>
              <a:rPr lang="en-US" sz="2400" dirty="0">
                <a:solidFill>
                  <a:schemeClr val="accent6">
                    <a:lumMod val="50000"/>
                  </a:schemeClr>
                </a:solidFill>
                <a:latin typeface="Arial Black" panose="020B0A04020102020204" pitchFamily="34" charset="0"/>
                <a:ea typeface="Open Sans"/>
              </a:rPr>
              <a:t>Assertion:</a:t>
            </a:r>
          </a:p>
          <a:p>
            <a:pPr>
              <a:lnSpc>
                <a:spcPts val="2799"/>
              </a:lnSpc>
            </a:pPr>
            <a:r>
              <a:rPr lang="en-US" sz="2400" dirty="0">
                <a:ea typeface="Open Sans"/>
              </a:rPr>
              <a:t>TestNG includes a variety of assertion methods for validating expected results. If an assertion fails, TestNG marks the test as failed and continues with the next test.</a:t>
            </a:r>
          </a:p>
          <a:p>
            <a:pPr>
              <a:lnSpc>
                <a:spcPts val="2799"/>
              </a:lnSpc>
            </a:pPr>
            <a:endParaRPr lang="en-US" sz="2400" dirty="0">
              <a:ea typeface="Open Sans"/>
            </a:endParaRPr>
          </a:p>
          <a:p>
            <a:pPr marL="342900" indent="-342900">
              <a:buFont typeface="Wingdings" panose="05000000000000000000" pitchFamily="2" charset="2"/>
              <a:buChar char="Ø"/>
            </a:pPr>
            <a:r>
              <a:rPr lang="en-US" sz="2400" dirty="0">
                <a:latin typeface="Open Sans"/>
                <a:ea typeface="Open Sans"/>
              </a:rPr>
              <a:t>A Hard Assertion is a type of assertion that throws an exception instantaneously when an assert statement fails.</a:t>
            </a:r>
            <a:endParaRPr lang="en-IN" sz="2400" b="1" dirty="0">
              <a:latin typeface="Open Sans"/>
              <a:ea typeface="Open Sans"/>
            </a:endParaRPr>
          </a:p>
          <a:p>
            <a:pPr marL="342900" indent="-342900">
              <a:lnSpc>
                <a:spcPts val="2799"/>
              </a:lnSpc>
              <a:buFont typeface="Wingdings" panose="05000000000000000000" pitchFamily="2" charset="2"/>
              <a:buChar char="Ø"/>
            </a:pPr>
            <a:r>
              <a:rPr lang="en-US" sz="2400" dirty="0">
                <a:latin typeface="Open Sans"/>
                <a:ea typeface="Open Sans"/>
              </a:rPr>
              <a:t>Soft Assertions are the type of assertions that don't throw an exception instantaneously when an assertion fails. Thus, all way and soft assertions in the automated test will execute before failing the test.</a:t>
            </a:r>
            <a:endParaRPr lang="en-IN" sz="2400" b="1" dirty="0">
              <a:solidFill>
                <a:schemeClr val="accent6">
                  <a:lumMod val="50000"/>
                </a:schemeClr>
              </a:solidFill>
              <a:latin typeface="Open Sans"/>
              <a:ea typeface="Open Sans"/>
            </a:endParaRPr>
          </a:p>
        </p:txBody>
      </p:sp>
      <p:sp>
        <p:nvSpPr>
          <p:cNvPr id="8" name="Text 5"/>
          <p:cNvSpPr/>
          <p:nvPr/>
        </p:nvSpPr>
        <p:spPr>
          <a:xfrm flipH="1" flipV="1">
            <a:off x="491937"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
        <p:nvSpPr>
          <p:cNvPr id="4" name="Rectangle 1">
            <a:extLst>
              <a:ext uri="{FF2B5EF4-FFF2-40B4-BE49-F238E27FC236}">
                <a16:creationId xmlns:a16="http://schemas.microsoft.com/office/drawing/2014/main" id="{5EA7C3E3-EC7A-4A4A-A91E-1A6E2C1C19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0573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62674" cy="8229600"/>
          </a:xfrm>
          <a:prstGeom prst="rect">
            <a:avLst/>
          </a:prstGeom>
          <a:solidFill>
            <a:srgbClr val="FFF8F0"/>
          </a:solidFill>
          <a:ln/>
        </p:spPr>
        <p:txBody>
          <a:bodyPr/>
          <a:lstStyle/>
          <a:p>
            <a:endParaRPr lang="en-IN" dirty="0"/>
          </a:p>
        </p:txBody>
      </p:sp>
      <p:sp>
        <p:nvSpPr>
          <p:cNvPr id="5" name="Text 2"/>
          <p:cNvSpPr/>
          <p:nvPr/>
        </p:nvSpPr>
        <p:spPr>
          <a:xfrm>
            <a:off x="833199" y="322728"/>
            <a:ext cx="6151364" cy="1032735"/>
          </a:xfrm>
          <a:prstGeom prst="rect">
            <a:avLst/>
          </a:prstGeom>
          <a:noFill/>
          <a:ln/>
        </p:spPr>
        <p:txBody>
          <a:bodyPr wrap="none" rtlCol="0" anchor="t"/>
          <a:lstStyle/>
          <a:p>
            <a:pPr>
              <a:lnSpc>
                <a:spcPts val="6561"/>
              </a:lnSpc>
            </a:pPr>
            <a:endParaRPr lang="en-US" sz="2400" b="1" dirty="0">
              <a:solidFill>
                <a:schemeClr val="accent6">
                  <a:lumMod val="50000"/>
                </a:schemeClr>
              </a:solidFill>
              <a:latin typeface="Arial Black" panose="020B0A04020102020204" pitchFamily="34" charset="0"/>
            </a:endParaRPr>
          </a:p>
        </p:txBody>
      </p:sp>
      <p:sp>
        <p:nvSpPr>
          <p:cNvPr id="6" name="Text 3"/>
          <p:cNvSpPr/>
          <p:nvPr/>
        </p:nvSpPr>
        <p:spPr>
          <a:xfrm>
            <a:off x="833199" y="591672"/>
            <a:ext cx="12710679" cy="7121196"/>
          </a:xfrm>
          <a:prstGeom prst="rect">
            <a:avLst/>
          </a:prstGeom>
          <a:noFill/>
          <a:ln/>
        </p:spPr>
        <p:txBody>
          <a:bodyPr wrap="square" rtlCol="0" anchor="t"/>
          <a:lstStyle/>
          <a:p>
            <a:pPr>
              <a:lnSpc>
                <a:spcPts val="2799"/>
              </a:lnSpc>
            </a:pPr>
            <a:r>
              <a:rPr lang="en-US" sz="2400">
                <a:ea typeface="Open Sans"/>
              </a:rPr>
              <a:t>                         </a:t>
            </a:r>
            <a:r>
              <a:rPr lang="en-US" sz="4400">
                <a:solidFill>
                  <a:schemeClr val="tx2">
                    <a:lumMod val="50000"/>
                  </a:schemeClr>
                </a:solidFill>
                <a:latin typeface="Arial Black" panose="020B0A04020102020204" pitchFamily="34" charset="0"/>
                <a:ea typeface="Open Sans"/>
              </a:rPr>
              <a:t>Advantages </a:t>
            </a:r>
            <a:r>
              <a:rPr lang="en-US" sz="4400" dirty="0">
                <a:solidFill>
                  <a:schemeClr val="tx2">
                    <a:lumMod val="50000"/>
                  </a:schemeClr>
                </a:solidFill>
                <a:latin typeface="Arial Black" panose="020B0A04020102020204" pitchFamily="34" charset="0"/>
                <a:ea typeface="Open Sans"/>
              </a:rPr>
              <a:t>of TestNG</a:t>
            </a:r>
          </a:p>
          <a:p>
            <a:pPr>
              <a:lnSpc>
                <a:spcPts val="2799"/>
              </a:lnSpc>
            </a:pPr>
            <a:endParaRPr lang="en-US" sz="4400" dirty="0">
              <a:solidFill>
                <a:schemeClr val="tx2">
                  <a:lumMod val="50000"/>
                </a:schemeClr>
              </a:solidFill>
              <a:latin typeface="Arial Black" panose="020B0A04020102020204" pitchFamily="34" charset="0"/>
              <a:ea typeface="Open Sans"/>
            </a:endParaRPr>
          </a:p>
          <a:p>
            <a:pPr>
              <a:lnSpc>
                <a:spcPts val="2799"/>
              </a:lnSpc>
            </a:pPr>
            <a:endParaRPr lang="en-US" sz="4400" dirty="0">
              <a:solidFill>
                <a:schemeClr val="tx2">
                  <a:lumMod val="50000"/>
                </a:schemeClr>
              </a:solidFill>
              <a:latin typeface="Arial Black" panose="020B0A04020102020204" pitchFamily="34" charset="0"/>
              <a:ea typeface="Open Sans"/>
            </a:endParaRPr>
          </a:p>
          <a:p>
            <a:r>
              <a:rPr lang="en-US" sz="2400" dirty="0">
                <a:ea typeface="Open Sans"/>
              </a:rPr>
              <a:t>  The main advantage of </a:t>
            </a:r>
            <a:r>
              <a:rPr lang="en-US" sz="2400" dirty="0" err="1">
                <a:ea typeface="Open Sans"/>
              </a:rPr>
              <a:t>testNG</a:t>
            </a:r>
            <a:r>
              <a:rPr lang="en-US" sz="2400" dirty="0">
                <a:ea typeface="Open Sans"/>
              </a:rPr>
              <a:t> can be listed as follows:</a:t>
            </a:r>
          </a:p>
          <a:p>
            <a:endParaRPr lang="en-US" sz="2400" dirty="0">
              <a:ea typeface="Open Sans"/>
            </a:endParaRPr>
          </a:p>
          <a:p>
            <a:pPr marL="342900" indent="-342900">
              <a:buFont typeface="Wingdings" panose="05000000000000000000" pitchFamily="2" charset="2"/>
              <a:buChar char="Ø"/>
            </a:pPr>
            <a:r>
              <a:rPr lang="en-US" sz="2400" dirty="0">
                <a:ea typeface="Open Sans"/>
              </a:rPr>
              <a:t> TestNG provides parallel execution of test methods</a:t>
            </a:r>
          </a:p>
          <a:p>
            <a:pPr marL="342900" indent="-342900">
              <a:buFont typeface="Wingdings" panose="05000000000000000000" pitchFamily="2" charset="2"/>
              <a:buChar char="Ø"/>
            </a:pPr>
            <a:r>
              <a:rPr lang="en-US" sz="2400" dirty="0">
                <a:ea typeface="Open Sans"/>
              </a:rPr>
              <a:t> It allows to define dependency of one test method over other method</a:t>
            </a:r>
          </a:p>
          <a:p>
            <a:pPr marL="342900" indent="-342900">
              <a:buFont typeface="Wingdings" panose="05000000000000000000" pitchFamily="2" charset="2"/>
              <a:buChar char="Ø"/>
            </a:pPr>
            <a:r>
              <a:rPr lang="en-US" sz="2400" dirty="0">
                <a:ea typeface="Open Sans"/>
              </a:rPr>
              <a:t> It allows to assign priority to test methods</a:t>
            </a:r>
          </a:p>
          <a:p>
            <a:pPr marL="342900" indent="-342900">
              <a:buFont typeface="Wingdings" panose="05000000000000000000" pitchFamily="2" charset="2"/>
              <a:buChar char="Ø"/>
            </a:pPr>
            <a:r>
              <a:rPr lang="en-US" sz="2400" dirty="0">
                <a:ea typeface="Open Sans"/>
              </a:rPr>
              <a:t> It allows grouping of test methods into test groups</a:t>
            </a:r>
          </a:p>
          <a:p>
            <a:pPr marL="342900" indent="-342900">
              <a:buFont typeface="Wingdings" panose="05000000000000000000" pitchFamily="2" charset="2"/>
              <a:buChar char="Ø"/>
            </a:pPr>
            <a:r>
              <a:rPr lang="en-US" sz="2400" dirty="0">
                <a:ea typeface="Open Sans"/>
              </a:rPr>
              <a:t> It has support for parameterizing test cases using @Parameters annotation</a:t>
            </a:r>
          </a:p>
          <a:p>
            <a:pPr marL="342900" indent="-342900">
              <a:buFont typeface="Wingdings" panose="05000000000000000000" pitchFamily="2" charset="2"/>
              <a:buChar char="Ø"/>
            </a:pPr>
            <a:r>
              <a:rPr lang="en-US" sz="2400" dirty="0">
                <a:ea typeface="Open Sans"/>
              </a:rPr>
              <a:t> It allows data driven testing using @</a:t>
            </a:r>
            <a:r>
              <a:rPr lang="en-US" sz="2400" dirty="0" err="1">
                <a:ea typeface="Open Sans"/>
              </a:rPr>
              <a:t>DataProvider</a:t>
            </a:r>
            <a:r>
              <a:rPr lang="en-US" sz="2400" dirty="0">
                <a:ea typeface="Open Sans"/>
              </a:rPr>
              <a:t> annotation</a:t>
            </a:r>
          </a:p>
          <a:p>
            <a:pPr marL="342900" indent="-342900">
              <a:buFont typeface="Wingdings" panose="05000000000000000000" pitchFamily="2" charset="2"/>
              <a:buChar char="Ø"/>
            </a:pPr>
            <a:r>
              <a:rPr lang="en-US" sz="2400" dirty="0">
                <a:ea typeface="Open Sans"/>
              </a:rPr>
              <a:t> It has different assertions that helps in checking the expected and actual results</a:t>
            </a:r>
          </a:p>
          <a:p>
            <a:pPr marL="342900" indent="-342900">
              <a:buFont typeface="Wingdings" panose="05000000000000000000" pitchFamily="2" charset="2"/>
              <a:buChar char="Ø"/>
            </a:pPr>
            <a:r>
              <a:rPr lang="en-US" sz="2400" dirty="0">
                <a:ea typeface="Open Sans"/>
              </a:rPr>
              <a:t> Detailed (HTML) reports</a:t>
            </a:r>
          </a:p>
          <a:p>
            <a:pPr>
              <a:lnSpc>
                <a:spcPts val="2799"/>
              </a:lnSpc>
            </a:pPr>
            <a:endParaRPr lang="en-US" sz="4400" dirty="0">
              <a:solidFill>
                <a:schemeClr val="tx2">
                  <a:lumMod val="50000"/>
                </a:schemeClr>
              </a:solidFill>
              <a:latin typeface="Arial Black" panose="020B0A04020102020204" pitchFamily="34" charset="0"/>
              <a:ea typeface="Open Sans"/>
            </a:endParaRP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
        <p:nvSpPr>
          <p:cNvPr id="4" name="Rectangle 1">
            <a:extLst>
              <a:ext uri="{FF2B5EF4-FFF2-40B4-BE49-F238E27FC236}">
                <a16:creationId xmlns:a16="http://schemas.microsoft.com/office/drawing/2014/main" id="{5EA7C3E3-EC7A-4A4A-A91E-1A6E2C1C19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8742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199" y="0"/>
            <a:ext cx="14439898" cy="8229600"/>
          </a:xfrm>
          <a:prstGeom prst="rect">
            <a:avLst/>
          </a:prstGeom>
          <a:solidFill>
            <a:srgbClr val="AABCB6"/>
          </a:solidFill>
          <a:ln/>
        </p:spPr>
      </p:sp>
      <p:sp>
        <p:nvSpPr>
          <p:cNvPr id="3" name="Shape 1"/>
          <p:cNvSpPr/>
          <p:nvPr/>
        </p:nvSpPr>
        <p:spPr>
          <a:xfrm>
            <a:off x="-847725" y="-93106"/>
            <a:ext cx="15211424" cy="8322706"/>
          </a:xfrm>
          <a:prstGeom prst="rect">
            <a:avLst/>
          </a:prstGeom>
          <a:solidFill>
            <a:srgbClr val="FFF8F0"/>
          </a:solidFill>
          <a:ln>
            <a:solidFill>
              <a:schemeClr val="accent1"/>
            </a:solidFill>
          </a:ln>
        </p:spPr>
        <p:txBody>
          <a:bodyPr anchor="ctr"/>
          <a:lstStyle/>
          <a:p>
            <a:pPr marL="0" lvl="1" fontAlgn="base">
              <a:lnSpc>
                <a:spcPct val="150000"/>
              </a:lnSpc>
            </a:pPr>
            <a:r>
              <a:rPr lang="en-US" dirty="0">
                <a:effectLst>
                  <a:outerShdw blurRad="38100" dist="38100" dir="2700000" algn="tl">
                    <a:srgbClr val="000000">
                      <a:alpha val="43137"/>
                    </a:srgbClr>
                  </a:outerShdw>
                </a:effectLst>
              </a:rPr>
              <a:t>            </a:t>
            </a:r>
            <a:endParaRPr lang="en-US" sz="2400" dirty="0">
              <a:effectLst>
                <a:outerShdw blurRad="38100" dist="38100" dir="2700000" algn="tl">
                  <a:srgbClr val="000000">
                    <a:alpha val="43137"/>
                  </a:srgbClr>
                </a:outerShdw>
              </a:effectLst>
            </a:endParaRPr>
          </a:p>
          <a:p>
            <a:pPr fontAlgn="base">
              <a:lnSpc>
                <a:spcPct val="150000"/>
              </a:lnSpc>
            </a:pPr>
            <a:endParaRPr lang="en-US" sz="2400" u="sng" dirty="0">
              <a:effectLst>
                <a:outerShdw blurRad="38100" dist="38100" dir="2700000" algn="tl">
                  <a:srgbClr val="000000">
                    <a:alpha val="43137"/>
                  </a:srgbClr>
                </a:outerShdw>
              </a:effectLst>
            </a:endParaRPr>
          </a:p>
          <a:p>
            <a:pPr fontAlgn="base">
              <a:lnSpc>
                <a:spcPct val="150000"/>
              </a:lnSpc>
            </a:pPr>
            <a:r>
              <a:rPr lang="en-US" sz="4400" b="1" dirty="0">
                <a:solidFill>
                  <a:schemeClr val="accent6">
                    <a:lumMod val="50000"/>
                  </a:schemeClr>
                </a:solidFill>
                <a:effectLst>
                  <a:outerShdw blurRad="38100" dist="38100" dir="2700000" algn="tl">
                    <a:srgbClr val="000000">
                      <a:alpha val="43137"/>
                    </a:srgbClr>
                  </a:outerShdw>
                </a:effectLst>
              </a:rPr>
              <a:t>       </a:t>
            </a:r>
            <a:r>
              <a:rPr lang="en-US" sz="2800" b="1" dirty="0">
                <a:solidFill>
                  <a:schemeClr val="accent6">
                    <a:lumMod val="50000"/>
                  </a:schemeClr>
                </a:solidFill>
              </a:rPr>
              <a:t>Definition:</a:t>
            </a:r>
          </a:p>
          <a:p>
            <a:pPr fontAlgn="base">
              <a:lnSpc>
                <a:spcPct val="150000"/>
              </a:lnSpc>
            </a:pPr>
            <a:endParaRPr lang="en-US" u="sng" dirty="0">
              <a:effectLst>
                <a:outerShdw blurRad="38100" dist="38100" dir="2700000" algn="tl">
                  <a:srgbClr val="000000">
                    <a:alpha val="43137"/>
                  </a:srgbClr>
                </a:outerShdw>
              </a:effectLst>
            </a:endParaRPr>
          </a:p>
          <a:p>
            <a:pPr marL="1200150" lvl="2" indent="-285750" algn="just" fontAlgn="base">
              <a:lnSpc>
                <a:spcPct val="150000"/>
              </a:lnSpc>
              <a:buFont typeface="Wingdings" pitchFamily="2" charset="2"/>
              <a:buChar char="Ø"/>
            </a:pPr>
            <a:r>
              <a:rPr lang="en-US" dirty="0">
                <a:effectLst>
                  <a:outerShdw blurRad="38100" dist="38100" dir="2700000" algn="tl">
                    <a:srgbClr val="000000">
                      <a:alpha val="43137"/>
                    </a:srgbClr>
                  </a:outerShdw>
                </a:effectLst>
              </a:rPr>
              <a:t>  </a:t>
            </a:r>
            <a:r>
              <a:rPr lang="en-US" sz="2000" dirty="0"/>
              <a:t>POM -page object model.​</a:t>
            </a:r>
          </a:p>
          <a:p>
            <a:pPr marL="285750" indent="-285750" algn="just" fontAlgn="base">
              <a:lnSpc>
                <a:spcPct val="150000"/>
              </a:lnSpc>
              <a:buFont typeface="Wingdings" pitchFamily="2" charset="2"/>
              <a:buChar char="Ø"/>
            </a:pPr>
            <a:endParaRPr lang="en-US" sz="2000" dirty="0"/>
          </a:p>
          <a:p>
            <a:pPr marL="1200150" lvl="2" indent="-285750" algn="just" fontAlgn="base">
              <a:lnSpc>
                <a:spcPct val="150000"/>
              </a:lnSpc>
              <a:buFont typeface="Wingdings" pitchFamily="2" charset="2"/>
              <a:buChar char="Ø"/>
            </a:pPr>
            <a:r>
              <a:rPr lang="en-US" sz="2000" dirty="0"/>
              <a:t>  It is a design pattern commonly used in software test automation To</a:t>
            </a:r>
          </a:p>
          <a:p>
            <a:pPr lvl="1" algn="just" fontAlgn="base">
              <a:lnSpc>
                <a:spcPct val="150000"/>
              </a:lnSpc>
            </a:pPr>
            <a:r>
              <a:rPr lang="en-US" sz="2000" dirty="0"/>
              <a:t>            enhance the maintainability, reusability, and readability of automated</a:t>
            </a:r>
          </a:p>
          <a:p>
            <a:pPr lvl="1" algn="just" fontAlgn="base">
              <a:lnSpc>
                <a:spcPct val="150000"/>
              </a:lnSpc>
            </a:pPr>
            <a:r>
              <a:rPr lang="en-US" sz="2000" dirty="0"/>
              <a:t>            test scripts.​</a:t>
            </a:r>
          </a:p>
          <a:p>
            <a:pPr marL="742950" lvl="1" indent="-285750" algn="just" fontAlgn="base">
              <a:lnSpc>
                <a:spcPct val="150000"/>
              </a:lnSpc>
              <a:buFont typeface="Wingdings" pitchFamily="2" charset="2"/>
              <a:buChar char="Ø"/>
            </a:pPr>
            <a:endParaRPr lang="en-US" sz="2000" dirty="0"/>
          </a:p>
          <a:p>
            <a:pPr marL="1200150" lvl="2" indent="-285750" algn="just" fontAlgn="base">
              <a:lnSpc>
                <a:spcPct val="150000"/>
              </a:lnSpc>
              <a:buFont typeface="Wingdings" pitchFamily="2" charset="2"/>
              <a:buChar char="Ø"/>
            </a:pPr>
            <a:r>
              <a:rPr lang="en-US" sz="2000" dirty="0"/>
              <a:t> It provides a structured way to organize and manage interactions with  </a:t>
            </a:r>
          </a:p>
          <a:p>
            <a:pPr lvl="1" algn="just" fontAlgn="base">
              <a:lnSpc>
                <a:spcPct val="150000"/>
              </a:lnSpc>
            </a:pPr>
            <a:r>
              <a:rPr lang="en-US" sz="2000" dirty="0"/>
              <a:t>            web pages or user interfaces in an application.​</a:t>
            </a:r>
          </a:p>
          <a:p>
            <a:pPr marL="285750" indent="-285750" algn="just" fontAlgn="base">
              <a:lnSpc>
                <a:spcPct val="150000"/>
              </a:lnSpc>
              <a:buFont typeface="Wingdings" pitchFamily="2" charset="2"/>
              <a:buChar char="Ø"/>
            </a:pPr>
            <a:endParaRPr lang="en-US" sz="2000" dirty="0"/>
          </a:p>
          <a:p>
            <a:pPr marL="1200150" lvl="2" indent="-285750" algn="just" fontAlgn="base">
              <a:lnSpc>
                <a:spcPct val="150000"/>
              </a:lnSpc>
              <a:buFont typeface="Wingdings" pitchFamily="2" charset="2"/>
              <a:buChar char="Ø"/>
            </a:pPr>
            <a:r>
              <a:rPr lang="en-US" sz="2000" dirty="0"/>
              <a:t> The page object model is to represent each web page o UI component</a:t>
            </a:r>
          </a:p>
          <a:p>
            <a:pPr lvl="1" algn="just" fontAlgn="base">
              <a:lnSpc>
                <a:spcPct val="150000"/>
              </a:lnSpc>
            </a:pPr>
            <a:r>
              <a:rPr lang="en-US" sz="2000" dirty="0"/>
              <a:t>            As A separate class, known as A "page class"</a:t>
            </a:r>
          </a:p>
          <a:p>
            <a:pPr lvl="1" algn="just">
              <a:lnSpc>
                <a:spcPct val="150000"/>
              </a:lnSpc>
            </a:pPr>
            <a:endParaRPr lang="en-US" sz="2000" dirty="0"/>
          </a:p>
        </p:txBody>
      </p:sp>
      <p:sp>
        <p:nvSpPr>
          <p:cNvPr id="5" name="Text 2"/>
          <p:cNvSpPr/>
          <p:nvPr/>
        </p:nvSpPr>
        <p:spPr>
          <a:xfrm>
            <a:off x="3788229" y="161926"/>
            <a:ext cx="6694714" cy="1040962"/>
          </a:xfrm>
          <a:prstGeom prst="rect">
            <a:avLst/>
          </a:prstGeom>
          <a:noFill/>
          <a:ln/>
        </p:spPr>
        <p:txBody>
          <a:bodyPr wrap="none" rtlCol="0" anchor="t"/>
          <a:lstStyle/>
          <a:p>
            <a:pPr>
              <a:lnSpc>
                <a:spcPts val="6561"/>
              </a:lnSpc>
            </a:pPr>
            <a:r>
              <a:rPr lang="en-US" sz="4400" dirty="0">
                <a:solidFill>
                  <a:schemeClr val="tx2">
                    <a:lumMod val="50000"/>
                  </a:schemeClr>
                </a:solidFill>
                <a:latin typeface="Arial Black" pitchFamily="34" charset="0"/>
                <a:cs typeface="Arial" pitchFamily="34" charset="0"/>
              </a:rPr>
              <a:t>POM</a:t>
            </a:r>
            <a:r>
              <a:rPr lang="en-US" sz="4400" dirty="0">
                <a:latin typeface="Arial Black" pitchFamily="34" charset="0"/>
                <a:cs typeface="Arial" pitchFamily="34" charset="0"/>
              </a:rPr>
              <a:t> </a:t>
            </a:r>
            <a:r>
              <a:rPr lang="en-US" sz="4400" dirty="0">
                <a:solidFill>
                  <a:schemeClr val="tx2">
                    <a:lumMod val="50000"/>
                  </a:schemeClr>
                </a:solidFill>
                <a:latin typeface="Arial Black" pitchFamily="34" charset="0"/>
                <a:cs typeface="Arial" pitchFamily="34" charset="0"/>
              </a:rPr>
              <a:t>FRAMEWORK</a:t>
            </a:r>
          </a:p>
        </p:txBody>
      </p:sp>
      <p:sp>
        <p:nvSpPr>
          <p:cNvPr id="6" name="Text 3"/>
          <p:cNvSpPr/>
          <p:nvPr/>
        </p:nvSpPr>
        <p:spPr>
          <a:xfrm>
            <a:off x="833199" y="3662362"/>
            <a:ext cx="7477601" cy="2297553"/>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
        <p:nvSpPr>
          <p:cNvPr id="7" name="Rectangle 6"/>
          <p:cNvSpPr/>
          <p:nvPr/>
        </p:nvSpPr>
        <p:spPr>
          <a:xfrm>
            <a:off x="833199" y="1252656"/>
            <a:ext cx="2066627" cy="800219"/>
          </a:xfrm>
          <a:prstGeom prst="rect">
            <a:avLst/>
          </a:prstGeom>
        </p:spPr>
        <p:txBody>
          <a:bodyPr wrap="square">
            <a:spAutoFit/>
          </a:bodyPr>
          <a:lstStyle/>
          <a:p>
            <a:endParaRPr lang="en-US" sz="2800" b="1" dirty="0">
              <a:solidFill>
                <a:schemeClr val="accent6">
                  <a:lumMod val="50000"/>
                </a:schemeClr>
              </a:solidFill>
              <a:latin typeface="Arial Black" pitchFamily="34" charset="0"/>
            </a:endParaRPr>
          </a:p>
          <a:p>
            <a:r>
              <a:rPr lang="en-US" dirty="0"/>
              <a:t>​</a:t>
            </a:r>
          </a:p>
        </p:txBody>
      </p:sp>
      <p:pic>
        <p:nvPicPr>
          <p:cNvPr id="2050" name="Picture 2" descr="Page Object Model (POM) In Selenium Python | LambdaTes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12741" y="-440677"/>
            <a:ext cx="2043653" cy="189936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0" descr="preencoded.png"/>
          <p:cNvPicPr>
            <a:picLocks noChangeAspect="1"/>
          </p:cNvPicPr>
          <p:nvPr/>
        </p:nvPicPr>
        <p:blipFill>
          <a:blip r:embed="rId5"/>
          <a:stretch>
            <a:fillRect/>
          </a:stretch>
        </p:blipFill>
        <p:spPr>
          <a:xfrm>
            <a:off x="10677523" y="-113228"/>
            <a:ext cx="5182963" cy="8342828"/>
          </a:xfrm>
          <a:prstGeom prst="rect">
            <a:avLst/>
          </a:prstGeom>
        </p:spPr>
      </p:pic>
    </p:spTree>
    <p:extLst>
      <p:ext uri="{BB962C8B-B14F-4D97-AF65-F5344CB8AC3E}">
        <p14:creationId xmlns:p14="http://schemas.microsoft.com/office/powerpoint/2010/main" val="2348228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sz="3200" b="1" dirty="0">
                <a:solidFill>
                  <a:schemeClr val="tx2">
                    <a:lumMod val="50000"/>
                  </a:schemeClr>
                </a:solidFill>
                <a:latin typeface="Bahnschrift" panose="020B0502040204020203" pitchFamily="34" charset="0"/>
                <a:cs typeface="Times New Roman" pitchFamily="18" charset="0"/>
              </a:rPr>
              <a:t>                                                     URL FOR AUT:</a:t>
            </a:r>
          </a:p>
          <a:p>
            <a:endParaRPr lang="en-US" sz="3200" b="1" dirty="0">
              <a:solidFill>
                <a:schemeClr val="tx2">
                  <a:lumMod val="50000"/>
                </a:schemeClr>
              </a:solidFill>
              <a:latin typeface="Bahnschrift" panose="020B0502040204020203" pitchFamily="34" charset="0"/>
              <a:cs typeface="Times New Roman" pitchFamily="18" charset="0"/>
            </a:endParaRPr>
          </a:p>
          <a:p>
            <a:r>
              <a:rPr lang="en-US" sz="3200" b="1" dirty="0">
                <a:solidFill>
                  <a:schemeClr val="tx2">
                    <a:lumMod val="50000"/>
                  </a:schemeClr>
                </a:solidFill>
                <a:latin typeface="Bahnschrift" panose="020B0502040204020203" pitchFamily="34" charset="0"/>
                <a:cs typeface="Times New Roman" pitchFamily="18" charset="0"/>
              </a:rPr>
              <a:t>                                           </a:t>
            </a:r>
            <a:r>
              <a:rPr lang="en-US" sz="3200" b="1" dirty="0">
                <a:solidFill>
                  <a:schemeClr val="accent5">
                    <a:lumMod val="50000"/>
                  </a:schemeClr>
                </a:solidFill>
                <a:latin typeface="Bahnschrift" panose="020B0502040204020203" pitchFamily="34" charset="0"/>
                <a:cs typeface="Times New Roman" pitchFamily="18" charset="0"/>
              </a:rPr>
              <a:t>https://www.bookswagon.com</a:t>
            </a:r>
          </a:p>
          <a:p>
            <a:endParaRPr lang="en-US" sz="3200" b="1" dirty="0">
              <a:solidFill>
                <a:schemeClr val="accent5">
                  <a:lumMod val="50000"/>
                </a:schemeClr>
              </a:solidFill>
              <a:latin typeface="Bahnschrift" panose="020B0502040204020203" pitchFamily="34" charset="0"/>
              <a:cs typeface="Times New Roman" pitchFamily="18" charset="0"/>
            </a:endParaRPr>
          </a:p>
          <a:p>
            <a:r>
              <a:rPr lang="en-US" sz="2800" b="1" dirty="0">
                <a:solidFill>
                  <a:schemeClr val="accent6">
                    <a:lumMod val="50000"/>
                  </a:schemeClr>
                </a:solidFill>
                <a:latin typeface="Times New Roman" pitchFamily="18" charset="0"/>
                <a:cs typeface="Times New Roman" pitchFamily="18" charset="0"/>
              </a:rPr>
              <a:t>Functionalities</a:t>
            </a:r>
          </a:p>
          <a:p>
            <a:endParaRPr lang="en-US" sz="2800" b="1" dirty="0">
              <a:solidFill>
                <a:schemeClr val="accent6">
                  <a:lumMod val="50000"/>
                </a:schemeClr>
              </a:solidFill>
              <a:latin typeface="Times New Roman" pitchFamily="18" charset="0"/>
              <a:cs typeface="Times New Roman" pitchFamily="18" charset="0"/>
            </a:endParaRPr>
          </a:p>
          <a:p>
            <a:pPr marL="457200" indent="-457200">
              <a:buFont typeface="Arial" panose="020B0604020202020204" pitchFamily="34" charset="0"/>
              <a:buChar char="•"/>
            </a:pPr>
            <a:r>
              <a:rPr lang="en-US" sz="2800" dirty="0">
                <a:latin typeface="Times New Roman" pitchFamily="18" charset="0"/>
                <a:cs typeface="Times New Roman" pitchFamily="18" charset="0"/>
              </a:rPr>
              <a:t>Login(</a:t>
            </a:r>
            <a:r>
              <a:rPr lang="en-US" sz="2800" dirty="0" err="1">
                <a:latin typeface="Times New Roman" pitchFamily="18" charset="0"/>
                <a:cs typeface="Times New Roman" pitchFamily="18" charset="0"/>
              </a:rPr>
              <a:t>Santhiya</a:t>
            </a:r>
            <a:r>
              <a:rPr lang="en-US" sz="2800" dirty="0">
                <a:latin typeface="Times New Roman" pitchFamily="18" charset="0"/>
                <a:cs typeface="Times New Roman" pitchFamily="18" charset="0"/>
              </a:rPr>
              <a:t> M G)</a:t>
            </a:r>
          </a:p>
          <a:p>
            <a:pPr marL="457200" indent="-457200">
              <a:buFont typeface="Arial" panose="020B0604020202020204" pitchFamily="34" charset="0"/>
              <a:buChar char="•"/>
            </a:pPr>
            <a:r>
              <a:rPr lang="en-US" sz="2800" dirty="0">
                <a:latin typeface="Times New Roman" pitchFamily="18" charset="0"/>
                <a:cs typeface="Times New Roman" pitchFamily="18" charset="0"/>
              </a:rPr>
              <a:t>Personal Settings(</a:t>
            </a:r>
            <a:r>
              <a:rPr lang="en-US" sz="2800" dirty="0" err="1">
                <a:latin typeface="Times New Roman" pitchFamily="18" charset="0"/>
                <a:cs typeface="Times New Roman" pitchFamily="18" charset="0"/>
              </a:rPr>
              <a:t>Sona</a:t>
            </a:r>
            <a:r>
              <a:rPr lang="en-US" sz="2800" dirty="0">
                <a:latin typeface="Times New Roman" pitchFamily="18" charset="0"/>
                <a:cs typeface="Times New Roman" pitchFamily="18" charset="0"/>
              </a:rPr>
              <a:t> V K)</a:t>
            </a:r>
          </a:p>
          <a:p>
            <a:pPr marL="457200" indent="-457200">
              <a:buFont typeface="Arial" panose="020B0604020202020204" pitchFamily="34" charset="0"/>
              <a:buChar char="•"/>
            </a:pPr>
            <a:r>
              <a:rPr lang="en-US" sz="2800" dirty="0">
                <a:latin typeface="Times New Roman" pitchFamily="18" charset="0"/>
                <a:cs typeface="Times New Roman" pitchFamily="18" charset="0"/>
              </a:rPr>
              <a:t>Shopping Cart(</a:t>
            </a:r>
            <a:r>
              <a:rPr lang="en-US" sz="2800" dirty="0" err="1">
                <a:latin typeface="Times New Roman" pitchFamily="18" charset="0"/>
                <a:cs typeface="Times New Roman" pitchFamily="18" charset="0"/>
              </a:rPr>
              <a:t>Subash</a:t>
            </a:r>
            <a:r>
              <a:rPr lang="en-US" sz="2800" dirty="0">
                <a:latin typeface="Times New Roman" pitchFamily="18" charset="0"/>
                <a:cs typeface="Times New Roman" pitchFamily="18" charset="0"/>
              </a:rPr>
              <a:t> R)</a:t>
            </a:r>
          </a:p>
          <a:p>
            <a:pPr marL="457200" indent="-457200">
              <a:buFont typeface="Arial" panose="020B0604020202020204" pitchFamily="34" charset="0"/>
              <a:buChar char="•"/>
            </a:pPr>
            <a:r>
              <a:rPr lang="en-US" sz="2800" dirty="0">
                <a:latin typeface="Times New Roman" pitchFamily="18" charset="0"/>
                <a:cs typeface="Times New Roman" pitchFamily="18" charset="0"/>
              </a:rPr>
              <a:t>Search/Refine your Search(</a:t>
            </a:r>
            <a:r>
              <a:rPr lang="en-US" sz="2800" dirty="0" err="1">
                <a:latin typeface="Times New Roman" pitchFamily="18" charset="0"/>
                <a:cs typeface="Times New Roman" pitchFamily="18" charset="0"/>
              </a:rPr>
              <a:t>Somya</a:t>
            </a:r>
            <a:r>
              <a:rPr lang="en-US" sz="2800" dirty="0">
                <a:latin typeface="Times New Roman" pitchFamily="18" charset="0"/>
                <a:cs typeface="Times New Roman" pitchFamily="18" charset="0"/>
              </a:rPr>
              <a:t> Bhardwaj)</a:t>
            </a:r>
          </a:p>
          <a:p>
            <a:pPr marL="457200" indent="-457200">
              <a:buFont typeface="Arial" panose="020B0604020202020204" pitchFamily="34" charset="0"/>
              <a:buChar char="•"/>
            </a:pPr>
            <a:r>
              <a:rPr lang="en-US" sz="2800" dirty="0">
                <a:latin typeface="Times New Roman" pitchFamily="18" charset="0"/>
                <a:cs typeface="Times New Roman" pitchFamily="18" charset="0"/>
              </a:rPr>
              <a:t>Award Winners/Sort By(Shreya Singh)</a:t>
            </a:r>
          </a:p>
          <a:p>
            <a:pPr marL="457200" indent="-457200">
              <a:buFont typeface="Arial" panose="020B0604020202020204" pitchFamily="34" charset="0"/>
              <a:buChar char="•"/>
            </a:pPr>
            <a:r>
              <a:rPr lang="en-US" sz="2800" dirty="0">
                <a:latin typeface="Times New Roman" pitchFamily="18" charset="0"/>
                <a:cs typeface="Times New Roman" pitchFamily="18" charset="0"/>
              </a:rPr>
              <a:t>Request A Book(</a:t>
            </a:r>
            <a:r>
              <a:rPr lang="en-US" sz="2800" dirty="0" err="1">
                <a:latin typeface="Times New Roman" pitchFamily="18" charset="0"/>
                <a:cs typeface="Times New Roman" pitchFamily="18" charset="0"/>
              </a:rPr>
              <a:t>Pokala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Sreeja</a:t>
            </a:r>
            <a:r>
              <a:rPr lang="en-US" sz="2800" dirty="0">
                <a:latin typeface="Times New Roman" pitchFamily="18" charset="0"/>
                <a:cs typeface="Times New Roman" pitchFamily="18" charset="0"/>
              </a:rPr>
              <a:t>)</a:t>
            </a:r>
          </a:p>
          <a:p>
            <a:pPr marL="457200" indent="-457200">
              <a:buFont typeface="Arial" panose="020B0604020202020204" pitchFamily="34" charset="0"/>
              <a:buChar char="•"/>
            </a:pPr>
            <a:r>
              <a:rPr lang="en-US" sz="2800" dirty="0">
                <a:latin typeface="Times New Roman" pitchFamily="18" charset="0"/>
                <a:cs typeface="Times New Roman" pitchFamily="18" charset="0"/>
              </a:rPr>
              <a:t>My </a:t>
            </a:r>
            <a:r>
              <a:rPr lang="en-US" sz="2800" dirty="0" err="1">
                <a:latin typeface="Times New Roman" pitchFamily="18" charset="0"/>
                <a:cs typeface="Times New Roman" pitchFamily="18" charset="0"/>
              </a:rPr>
              <a:t>Wishlist</a:t>
            </a: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Swetha</a:t>
            </a:r>
            <a:r>
              <a:rPr lang="en-US" sz="2800" dirty="0">
                <a:latin typeface="Times New Roman" pitchFamily="18" charset="0"/>
                <a:cs typeface="Times New Roman" pitchFamily="18" charset="0"/>
              </a:rPr>
              <a:t>  X)</a:t>
            </a:r>
          </a:p>
          <a:p>
            <a:pPr marL="457200" indent="-457200">
              <a:buFont typeface="Arial" panose="020B0604020202020204" pitchFamily="34" charset="0"/>
              <a:buChar char="•"/>
            </a:pPr>
            <a:r>
              <a:rPr lang="en-US" sz="2800" dirty="0">
                <a:latin typeface="Times New Roman" pitchFamily="18" charset="0"/>
                <a:cs typeface="Times New Roman" pitchFamily="18" charset="0"/>
              </a:rPr>
              <a:t>Add Address(</a:t>
            </a:r>
            <a:r>
              <a:rPr lang="en-US" sz="2800" dirty="0" err="1">
                <a:latin typeface="Times New Roman" pitchFamily="18" charset="0"/>
                <a:cs typeface="Times New Roman" pitchFamily="18" charset="0"/>
              </a:rPr>
              <a:t>Santhiya</a:t>
            </a:r>
            <a:r>
              <a:rPr lang="en-US" sz="2800" dirty="0">
                <a:latin typeface="Times New Roman" pitchFamily="18" charset="0"/>
                <a:cs typeface="Times New Roman" pitchFamily="18" charset="0"/>
              </a:rPr>
              <a:t> M G)</a:t>
            </a: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accent6">
                  <a:lumMod val="50000"/>
                </a:schemeClr>
              </a:solidFill>
              <a:latin typeface="Times New Roman" pitchFamily="18" charset="0"/>
              <a:cs typeface="Times New Roman" pitchFamily="18" charset="0"/>
            </a:endParaRPr>
          </a:p>
          <a:p>
            <a:endParaRPr lang="en-US" sz="2800" b="1" dirty="0">
              <a:solidFill>
                <a:schemeClr val="tx2">
                  <a:lumMod val="50000"/>
                </a:schemeClr>
              </a:solidFill>
              <a:latin typeface="Times New Roman" pitchFamily="18" charset="0"/>
              <a:cs typeface="Times New Roman" pitchFamily="18" charset="0"/>
            </a:endParaRPr>
          </a:p>
          <a:p>
            <a:endParaRPr lang="en-US" sz="2800" b="1" dirty="0">
              <a:solidFill>
                <a:schemeClr val="tx2">
                  <a:lumMod val="50000"/>
                </a:schemeClr>
              </a:solidFill>
              <a:latin typeface="Bahnschrift" panose="020B0502040204020203" pitchFamily="34" charset="0"/>
              <a:cs typeface="Times New Roman" pitchFamily="18" charset="0"/>
            </a:endParaRPr>
          </a:p>
          <a:p>
            <a:endParaRPr lang="en-US" sz="3200" b="1" dirty="0">
              <a:solidFill>
                <a:schemeClr val="accent6">
                  <a:lumMod val="50000"/>
                </a:schemeClr>
              </a:solidFill>
              <a:latin typeface="Arial Black" panose="020B0A04020102020204" pitchFamily="34" charset="0"/>
              <a:cs typeface="Times New Roman" pitchFamily="18" charset="0"/>
            </a:endParaRPr>
          </a:p>
          <a:p>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Tree>
    <p:extLst>
      <p:ext uri="{BB962C8B-B14F-4D97-AF65-F5344CB8AC3E}">
        <p14:creationId xmlns:p14="http://schemas.microsoft.com/office/powerpoint/2010/main" val="3429509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348343" y="-21771"/>
            <a:ext cx="15359743" cy="8251371"/>
          </a:xfrm>
          <a:prstGeom prst="rect">
            <a:avLst/>
          </a:prstGeom>
          <a:solidFill>
            <a:srgbClr val="FFF8F0"/>
          </a:solidFill>
          <a:ln/>
        </p:spPr>
        <p:txBody>
          <a:bodyPr/>
          <a:lstStyle/>
          <a:p>
            <a:endParaRPr lang="en-IN" dirty="0"/>
          </a:p>
        </p:txBody>
      </p:sp>
      <p:sp>
        <p:nvSpPr>
          <p:cNvPr id="5" name="Text 2"/>
          <p:cNvSpPr/>
          <p:nvPr/>
        </p:nvSpPr>
        <p:spPr>
          <a:xfrm>
            <a:off x="3905249" y="304800"/>
            <a:ext cx="6410326" cy="1146941"/>
          </a:xfrm>
          <a:prstGeom prst="rect">
            <a:avLst/>
          </a:prstGeom>
          <a:noFill/>
          <a:ln/>
        </p:spPr>
        <p:txBody>
          <a:bodyPr wrap="none" rtlCol="0" anchor="t"/>
          <a:lstStyle/>
          <a:p>
            <a:pPr marL="0" indent="0">
              <a:lnSpc>
                <a:spcPts val="6561"/>
              </a:lnSpc>
              <a:buNone/>
            </a:pPr>
            <a:r>
              <a:rPr lang="en-US" sz="4400" b="1" dirty="0">
                <a:solidFill>
                  <a:schemeClr val="tx2">
                    <a:lumMod val="50000"/>
                  </a:schemeClr>
                </a:solidFill>
                <a:latin typeface="Arial Black" panose="020B0A04020102020204" pitchFamily="34" charset="0"/>
              </a:rPr>
              <a:t>USES OF The POM</a:t>
            </a:r>
          </a:p>
        </p:txBody>
      </p:sp>
      <p:sp>
        <p:nvSpPr>
          <p:cNvPr id="6" name="Text 3"/>
          <p:cNvSpPr/>
          <p:nvPr/>
        </p:nvSpPr>
        <p:spPr>
          <a:xfrm>
            <a:off x="544285" y="1623848"/>
            <a:ext cx="10547221" cy="6279181"/>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sz="2000" dirty="0"/>
              <a:t>This Design Pattern is used in Selenium where web pages are represented by a corresponding class and web elements are represented by the variables of the class and all interactions are possible through the methods or say functions of the class.</a:t>
            </a:r>
          </a:p>
          <a:p>
            <a:pPr algn="just">
              <a:lnSpc>
                <a:spcPts val="2799"/>
              </a:lnSpc>
            </a:pPr>
            <a:endParaRPr lang="en-US" sz="2000" dirty="0"/>
          </a:p>
          <a:p>
            <a:pPr marL="285750" indent="-285750" algn="just">
              <a:lnSpc>
                <a:spcPts val="2799"/>
              </a:lnSpc>
              <a:buFont typeface="Wingdings" panose="05000000000000000000" pitchFamily="2" charset="2"/>
              <a:buChar char="Ø"/>
            </a:pPr>
            <a:r>
              <a:rPr lang="en-US" sz="2000" dirty="0"/>
              <a:t>Is a design pattern in Selenium that creates an object repository for storing all web elements.​</a:t>
            </a:r>
          </a:p>
          <a:p>
            <a:pPr marL="285750" indent="-285750" algn="just">
              <a:lnSpc>
                <a:spcPts val="2799"/>
              </a:lnSpc>
              <a:buFont typeface="Wingdings" panose="05000000000000000000" pitchFamily="2" charset="2"/>
              <a:buChar char="Ø"/>
            </a:pPr>
            <a:endParaRPr lang="en-US" sz="2000" dirty="0"/>
          </a:p>
          <a:p>
            <a:pPr algn="just">
              <a:lnSpc>
                <a:spcPts val="2799"/>
              </a:lnSpc>
            </a:pPr>
            <a:endParaRPr lang="en-US" sz="2000" dirty="0"/>
          </a:p>
          <a:p>
            <a:pPr marL="285750" indent="-285750" algn="just">
              <a:lnSpc>
                <a:spcPts val="2799"/>
              </a:lnSpc>
              <a:buFont typeface="Wingdings" panose="05000000000000000000" pitchFamily="2" charset="2"/>
              <a:buChar char="Ø"/>
            </a:pPr>
            <a:r>
              <a:rPr lang="en-US" sz="2000" dirty="0"/>
              <a:t>It helps reduce code duplication and improves test case maintenance. In Page Object Model, consider each web page of an application as a class file</a:t>
            </a:r>
          </a:p>
          <a:p>
            <a:pPr algn="just">
              <a:lnSpc>
                <a:spcPts val="2799"/>
              </a:lnSpc>
            </a:pPr>
            <a:endParaRPr lang="en-US" sz="2000" dirty="0"/>
          </a:p>
          <a:p>
            <a:pPr algn="just">
              <a:lnSpc>
                <a:spcPts val="2799"/>
              </a:lnSpc>
            </a:pPr>
            <a:endParaRPr lang="en-US" sz="2000" dirty="0"/>
          </a:p>
          <a:p>
            <a:pPr algn="just">
              <a:lnSpc>
                <a:spcPts val="2799"/>
              </a:lnSpc>
            </a:pPr>
            <a:endParaRPr lang="en-US" sz="2000" dirty="0"/>
          </a:p>
          <a:p>
            <a:pPr algn="just">
              <a:lnSpc>
                <a:spcPts val="2799"/>
              </a:lnSpc>
            </a:pPr>
            <a:endParaRPr lang="en-US" sz="2000" dirty="0"/>
          </a:p>
          <a:p>
            <a:pPr marL="285750" indent="-285750" algn="just">
              <a:lnSpc>
                <a:spcPts val="2799"/>
              </a:lnSpc>
              <a:buFont typeface="Wingdings" panose="05000000000000000000" pitchFamily="2" charset="2"/>
              <a:buChar char="Ø"/>
            </a:pPr>
            <a:endParaRPr lang="en-US" sz="1750" dirty="0"/>
          </a:p>
          <a:p>
            <a:pPr marL="285750" indent="-285750" algn="just">
              <a:lnSpc>
                <a:spcPts val="2799"/>
              </a:lnSpc>
              <a:buFont typeface="Wingdings" panose="05000000000000000000" pitchFamily="2" charset="2"/>
              <a:buChar char="Ø"/>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1026" name="Picture 2" descr="Page Object Model Pattern: JavaScript With Playwright - testomat.io"/>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447565" y="1623848"/>
            <a:ext cx="4505325"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9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94657" y="0"/>
            <a:ext cx="15425057" cy="8229600"/>
          </a:xfrm>
          <a:prstGeom prst="rect">
            <a:avLst/>
          </a:prstGeom>
          <a:solidFill>
            <a:srgbClr val="AABCB6"/>
          </a:solidFill>
          <a:ln/>
        </p:spPr>
      </p:sp>
      <p:sp>
        <p:nvSpPr>
          <p:cNvPr id="3" name="Shape 1"/>
          <p:cNvSpPr/>
          <p:nvPr/>
        </p:nvSpPr>
        <p:spPr>
          <a:xfrm>
            <a:off x="-783772" y="0"/>
            <a:ext cx="15414172" cy="8229600"/>
          </a:xfrm>
          <a:prstGeom prst="rect">
            <a:avLst/>
          </a:prstGeom>
          <a:solidFill>
            <a:srgbClr val="FFF8F0"/>
          </a:solidFill>
          <a:ln/>
        </p:spPr>
        <p:txBody>
          <a:bodyPr/>
          <a:lstStyle/>
          <a:p>
            <a:r>
              <a:rPr lang="en-IN" dirty="0"/>
              <a:t> </a:t>
            </a:r>
          </a:p>
        </p:txBody>
      </p:sp>
      <p:sp>
        <p:nvSpPr>
          <p:cNvPr id="5" name="Text 2"/>
          <p:cNvSpPr/>
          <p:nvPr/>
        </p:nvSpPr>
        <p:spPr>
          <a:xfrm>
            <a:off x="2590801" y="819150"/>
            <a:ext cx="708660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rPr>
              <a:t>             </a:t>
            </a:r>
            <a:r>
              <a:rPr lang="en-US" sz="4400" b="1" kern="0" spc="-131" dirty="0">
                <a:solidFill>
                  <a:schemeClr val="tx2">
                    <a:lumMod val="50000"/>
                  </a:schemeClr>
                </a:solidFill>
                <a:latin typeface="Arial Black" panose="020B0A04020102020204" pitchFamily="34" charset="0"/>
                <a:ea typeface="Bitter" pitchFamily="34" charset="-122"/>
              </a:rPr>
              <a:t>Advantages of POM</a:t>
            </a:r>
            <a:endParaRPr lang="en-US" sz="4400" b="1" dirty="0">
              <a:solidFill>
                <a:schemeClr val="tx2">
                  <a:lumMod val="50000"/>
                </a:schemeClr>
              </a:solidFill>
              <a:latin typeface="Arial Black" panose="020B0A04020102020204" pitchFamily="34" charset="0"/>
            </a:endParaRPr>
          </a:p>
        </p:txBody>
      </p:sp>
      <p:sp>
        <p:nvSpPr>
          <p:cNvPr id="6" name="Shape 3"/>
          <p:cNvSpPr/>
          <p:nvPr/>
        </p:nvSpPr>
        <p:spPr>
          <a:xfrm>
            <a:off x="4801910" y="1953101"/>
            <a:ext cx="44410" cy="5351026"/>
          </a:xfrm>
          <a:prstGeom prst="roundRect">
            <a:avLst>
              <a:gd name="adj" fmla="val 225151"/>
            </a:avLst>
          </a:prstGeom>
          <a:solidFill>
            <a:srgbClr val="E2C8B5"/>
          </a:solidFill>
          <a:ln/>
        </p:spPr>
      </p:sp>
      <p:sp>
        <p:nvSpPr>
          <p:cNvPr id="7" name="Shape 4"/>
          <p:cNvSpPr/>
          <p:nvPr/>
        </p:nvSpPr>
        <p:spPr>
          <a:xfrm>
            <a:off x="5074027" y="2354401"/>
            <a:ext cx="777597" cy="44410"/>
          </a:xfrm>
          <a:prstGeom prst="roundRect">
            <a:avLst>
              <a:gd name="adj" fmla="val 225151"/>
            </a:avLst>
          </a:prstGeom>
          <a:solidFill>
            <a:srgbClr val="E2C8B5"/>
          </a:solidFill>
          <a:ln/>
        </p:spPr>
      </p:sp>
      <p:sp>
        <p:nvSpPr>
          <p:cNvPr id="8" name="Shape 5"/>
          <p:cNvSpPr/>
          <p:nvPr/>
        </p:nvSpPr>
        <p:spPr>
          <a:xfrm>
            <a:off x="4574084" y="2126694"/>
            <a:ext cx="499943" cy="499943"/>
          </a:xfrm>
          <a:prstGeom prst="roundRect">
            <a:avLst>
              <a:gd name="adj" fmla="val 20000"/>
            </a:avLst>
          </a:prstGeom>
          <a:solidFill>
            <a:srgbClr val="FCE2CF"/>
          </a:solidFill>
          <a:ln w="13811">
            <a:solidFill>
              <a:srgbClr val="E2C8B5"/>
            </a:solidFill>
            <a:prstDash val="solid"/>
          </a:ln>
        </p:spPr>
      </p:sp>
      <p:sp>
        <p:nvSpPr>
          <p:cNvPr id="9" name="Text 6"/>
          <p:cNvSpPr/>
          <p:nvPr/>
        </p:nvSpPr>
        <p:spPr>
          <a:xfrm>
            <a:off x="4757678" y="2168366"/>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10" name="Text 7"/>
          <p:cNvSpPr/>
          <p:nvPr/>
        </p:nvSpPr>
        <p:spPr>
          <a:xfrm>
            <a:off x="6046113" y="2175272"/>
            <a:ext cx="2888337" cy="347186"/>
          </a:xfrm>
          <a:prstGeom prst="rect">
            <a:avLst/>
          </a:prstGeom>
          <a:noFill/>
          <a:ln/>
        </p:spPr>
        <p:txBody>
          <a:bodyPr wrap="none" rtlCol="0" anchor="t"/>
          <a:lstStyle/>
          <a:p>
            <a:pPr>
              <a:lnSpc>
                <a:spcPts val="2734"/>
              </a:lnSpc>
            </a:pPr>
            <a:r>
              <a:rPr lang="en-US" sz="2400" b="1" dirty="0">
                <a:solidFill>
                  <a:schemeClr val="accent6">
                    <a:lumMod val="50000"/>
                  </a:schemeClr>
                </a:solidFill>
                <a:latin typeface="Arial Black" pitchFamily="34" charset="0"/>
              </a:rPr>
              <a:t>Code Reusability</a:t>
            </a:r>
            <a:endParaRPr lang="en-US" sz="2400" dirty="0">
              <a:solidFill>
                <a:schemeClr val="accent6">
                  <a:lumMod val="50000"/>
                </a:schemeClr>
              </a:solidFill>
              <a:latin typeface="Arial Black" panose="020B0A04020102020204" pitchFamily="34" charset="0"/>
            </a:endParaRPr>
          </a:p>
        </p:txBody>
      </p:sp>
      <p:sp>
        <p:nvSpPr>
          <p:cNvPr id="11" name="Text 8"/>
          <p:cNvSpPr/>
          <p:nvPr/>
        </p:nvSpPr>
        <p:spPr>
          <a:xfrm>
            <a:off x="6046113" y="2812674"/>
            <a:ext cx="6203694" cy="797301"/>
          </a:xfrm>
          <a:prstGeom prst="rect">
            <a:avLst/>
          </a:prstGeom>
          <a:noFill/>
          <a:ln/>
        </p:spPr>
        <p:txBody>
          <a:bodyPr wrap="square" rtlCol="0" anchor="t"/>
          <a:lstStyle/>
          <a:p>
            <a:pPr>
              <a:lnSpc>
                <a:spcPts val="2799"/>
              </a:lnSpc>
            </a:pPr>
            <a:r>
              <a:rPr lang="en-US" sz="1750" kern="0" spc="-35" dirty="0">
                <a:solidFill>
                  <a:srgbClr val="2B2E3C"/>
                </a:solidFill>
                <a:latin typeface="Open Sans" pitchFamily="34" charset="0"/>
                <a:ea typeface="Open Sans" pitchFamily="34" charset="-122"/>
              </a:rPr>
              <a:t>T</a:t>
            </a:r>
            <a:r>
              <a:rPr lang="en-US" sz="2000" dirty="0"/>
              <a:t>his reduces duplication and enhances              Maintainability</a:t>
            </a:r>
            <a:r>
              <a:rPr lang="en-US" sz="2000" kern="0" spc="-35" dirty="0">
                <a:solidFill>
                  <a:srgbClr val="2B2E3C"/>
                </a:solidFill>
                <a:ea typeface="Open Sans" pitchFamily="34" charset="-122"/>
              </a:rPr>
              <a:t>                 </a:t>
            </a:r>
            <a:endParaRPr lang="en-US" sz="2000" dirty="0"/>
          </a:p>
        </p:txBody>
      </p:sp>
      <p:sp>
        <p:nvSpPr>
          <p:cNvPr id="12" name="Shape 9"/>
          <p:cNvSpPr/>
          <p:nvPr/>
        </p:nvSpPr>
        <p:spPr>
          <a:xfrm>
            <a:off x="5074027" y="4212134"/>
            <a:ext cx="777597" cy="44410"/>
          </a:xfrm>
          <a:prstGeom prst="roundRect">
            <a:avLst>
              <a:gd name="adj" fmla="val 225151"/>
            </a:avLst>
          </a:prstGeom>
          <a:solidFill>
            <a:srgbClr val="E2C8B5"/>
          </a:solidFill>
          <a:ln/>
        </p:spPr>
      </p:sp>
      <p:sp>
        <p:nvSpPr>
          <p:cNvPr id="13" name="Shape 10"/>
          <p:cNvSpPr/>
          <p:nvPr/>
        </p:nvSpPr>
        <p:spPr>
          <a:xfrm>
            <a:off x="4574084" y="3984427"/>
            <a:ext cx="499943" cy="499943"/>
          </a:xfrm>
          <a:prstGeom prst="roundRect">
            <a:avLst>
              <a:gd name="adj" fmla="val 20000"/>
            </a:avLst>
          </a:prstGeom>
          <a:solidFill>
            <a:srgbClr val="FCE2CF"/>
          </a:solidFill>
          <a:ln w="13811">
            <a:solidFill>
              <a:srgbClr val="E2C8B5"/>
            </a:solidFill>
            <a:prstDash val="solid"/>
          </a:ln>
        </p:spPr>
      </p:sp>
      <p:sp>
        <p:nvSpPr>
          <p:cNvPr id="14" name="Text 11"/>
          <p:cNvSpPr/>
          <p:nvPr/>
        </p:nvSpPr>
        <p:spPr>
          <a:xfrm>
            <a:off x="4734818" y="4026098"/>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5" name="Text 12"/>
          <p:cNvSpPr/>
          <p:nvPr/>
        </p:nvSpPr>
        <p:spPr>
          <a:xfrm>
            <a:off x="6046113" y="4033004"/>
            <a:ext cx="3888462" cy="347186"/>
          </a:xfrm>
          <a:prstGeom prst="rect">
            <a:avLst/>
          </a:prstGeom>
          <a:noFill/>
          <a:ln/>
        </p:spPr>
        <p:txBody>
          <a:bodyPr wrap="none" rtlCol="0" anchor="t"/>
          <a:lstStyle/>
          <a:p>
            <a:pPr>
              <a:lnSpc>
                <a:spcPts val="2734"/>
              </a:lnSpc>
            </a:pPr>
            <a:r>
              <a:rPr lang="en-US" sz="2400" b="1" dirty="0">
                <a:solidFill>
                  <a:schemeClr val="accent6">
                    <a:lumMod val="50000"/>
                  </a:schemeClr>
                </a:solidFill>
                <a:latin typeface="Arial Black" pitchFamily="34" charset="0"/>
              </a:rPr>
              <a:t>Enhanced Maintainability</a:t>
            </a:r>
            <a:r>
              <a:rPr lang="en-US" sz="2400" kern="0" spc="-66" dirty="0">
                <a:solidFill>
                  <a:schemeClr val="accent6">
                    <a:lumMod val="50000"/>
                  </a:schemeClr>
                </a:solidFill>
                <a:latin typeface="Arial Black" panose="020B0A04020102020204" pitchFamily="34" charset="0"/>
                <a:ea typeface="Bitter" pitchFamily="34" charset="-122"/>
              </a:rPr>
              <a:t> </a:t>
            </a:r>
            <a:endParaRPr lang="en-US" sz="2400" dirty="0">
              <a:solidFill>
                <a:schemeClr val="accent6">
                  <a:lumMod val="50000"/>
                </a:schemeClr>
              </a:solidFill>
              <a:latin typeface="Arial Black" panose="020B0A04020102020204" pitchFamily="34" charset="0"/>
            </a:endParaRPr>
          </a:p>
        </p:txBody>
      </p:sp>
      <p:sp>
        <p:nvSpPr>
          <p:cNvPr id="16" name="Text 13"/>
          <p:cNvSpPr/>
          <p:nvPr/>
        </p:nvSpPr>
        <p:spPr>
          <a:xfrm>
            <a:off x="6065163" y="4636710"/>
            <a:ext cx="7751088" cy="710803"/>
          </a:xfrm>
          <a:prstGeom prst="rect">
            <a:avLst/>
          </a:prstGeom>
          <a:noFill/>
          <a:ln/>
        </p:spPr>
        <p:txBody>
          <a:bodyPr wrap="square" rtlCol="0" anchor="t"/>
          <a:lstStyle/>
          <a:p>
            <a:pPr>
              <a:lnSpc>
                <a:spcPts val="2799"/>
              </a:lnSpc>
            </a:pPr>
            <a:r>
              <a:rPr lang="en-US" sz="2000" dirty="0"/>
              <a:t>The separation of concerns in POM leads to improved</a:t>
            </a:r>
          </a:p>
          <a:p>
            <a:pPr>
              <a:lnSpc>
                <a:spcPts val="2799"/>
              </a:lnSpc>
            </a:pPr>
            <a:r>
              <a:rPr lang="en-US" sz="2000" dirty="0"/>
              <a:t> maintainability of test scripts</a:t>
            </a:r>
          </a:p>
        </p:txBody>
      </p:sp>
      <p:sp>
        <p:nvSpPr>
          <p:cNvPr id="17" name="Shape 14"/>
          <p:cNvSpPr/>
          <p:nvPr/>
        </p:nvSpPr>
        <p:spPr>
          <a:xfrm>
            <a:off x="5074027" y="6069866"/>
            <a:ext cx="777597" cy="44410"/>
          </a:xfrm>
          <a:prstGeom prst="roundRect">
            <a:avLst>
              <a:gd name="adj" fmla="val 225151"/>
            </a:avLst>
          </a:prstGeom>
          <a:solidFill>
            <a:srgbClr val="E2C8B5"/>
          </a:solidFill>
          <a:ln/>
        </p:spPr>
      </p:sp>
      <p:sp>
        <p:nvSpPr>
          <p:cNvPr id="18" name="Shape 15"/>
          <p:cNvSpPr/>
          <p:nvPr/>
        </p:nvSpPr>
        <p:spPr>
          <a:xfrm>
            <a:off x="4574084" y="5842159"/>
            <a:ext cx="499943" cy="499943"/>
          </a:xfrm>
          <a:prstGeom prst="roundRect">
            <a:avLst>
              <a:gd name="adj" fmla="val 20000"/>
            </a:avLst>
          </a:prstGeom>
          <a:solidFill>
            <a:srgbClr val="FCE2CF"/>
          </a:solidFill>
          <a:ln w="13811">
            <a:solidFill>
              <a:srgbClr val="E2C8B5"/>
            </a:solidFill>
            <a:prstDash val="solid"/>
          </a:ln>
        </p:spPr>
      </p:sp>
      <p:sp>
        <p:nvSpPr>
          <p:cNvPr id="19" name="Text 16"/>
          <p:cNvSpPr/>
          <p:nvPr/>
        </p:nvSpPr>
        <p:spPr>
          <a:xfrm>
            <a:off x="4731008" y="5883831"/>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20" name="Text 17"/>
          <p:cNvSpPr/>
          <p:nvPr/>
        </p:nvSpPr>
        <p:spPr>
          <a:xfrm>
            <a:off x="6046113" y="5890736"/>
            <a:ext cx="3774162" cy="347186"/>
          </a:xfrm>
          <a:prstGeom prst="rect">
            <a:avLst/>
          </a:prstGeom>
          <a:noFill/>
          <a:ln/>
        </p:spPr>
        <p:txBody>
          <a:bodyPr wrap="none" rtlCol="0" anchor="t"/>
          <a:lstStyle/>
          <a:p>
            <a:pPr>
              <a:lnSpc>
                <a:spcPts val="2734"/>
              </a:lnSpc>
            </a:pPr>
            <a:r>
              <a:rPr lang="en-US" sz="2400" b="1" dirty="0">
                <a:solidFill>
                  <a:schemeClr val="accent6">
                    <a:lumMod val="50000"/>
                  </a:schemeClr>
                </a:solidFill>
                <a:latin typeface="Arial Black" pitchFamily="34" charset="0"/>
              </a:rPr>
              <a:t>Improved Readability</a:t>
            </a:r>
          </a:p>
          <a:p>
            <a:pPr>
              <a:lnSpc>
                <a:spcPts val="2734"/>
              </a:lnSpc>
            </a:pPr>
            <a:endParaRPr lang="en-US" sz="2400" dirty="0">
              <a:solidFill>
                <a:schemeClr val="accent6">
                  <a:lumMod val="50000"/>
                </a:schemeClr>
              </a:solidFill>
              <a:latin typeface="Arial Black" panose="020B0A04020102020204" pitchFamily="34" charset="0"/>
            </a:endParaRPr>
          </a:p>
          <a:p>
            <a:pPr>
              <a:lnSpc>
                <a:spcPts val="2734"/>
              </a:lnSpc>
            </a:pPr>
            <a:endParaRPr lang="en-US" sz="2400" b="1" dirty="0">
              <a:solidFill>
                <a:schemeClr val="accent6">
                  <a:lumMod val="50000"/>
                </a:schemeClr>
              </a:solidFill>
              <a:latin typeface="Arial Black" pitchFamily="34" charset="0"/>
            </a:endParaRPr>
          </a:p>
        </p:txBody>
      </p:sp>
      <p:sp>
        <p:nvSpPr>
          <p:cNvPr id="21" name="Text 18"/>
          <p:cNvSpPr/>
          <p:nvPr/>
        </p:nvSpPr>
        <p:spPr>
          <a:xfrm>
            <a:off x="6046113" y="6496049"/>
            <a:ext cx="7751088" cy="808077"/>
          </a:xfrm>
          <a:prstGeom prst="rect">
            <a:avLst/>
          </a:prstGeom>
          <a:noFill/>
          <a:ln/>
        </p:spPr>
        <p:txBody>
          <a:bodyPr wrap="square" rtlCol="0" anchor="t"/>
          <a:lstStyle/>
          <a:p>
            <a:pPr>
              <a:lnSpc>
                <a:spcPts val="2799"/>
              </a:lnSpc>
            </a:pPr>
            <a:r>
              <a:rPr lang="en-US" sz="2000" dirty="0"/>
              <a:t>It makes scripts more understandable and easier to troubleshoot</a:t>
            </a:r>
          </a:p>
        </p:txBody>
      </p:sp>
      <p:pic>
        <p:nvPicPr>
          <p:cNvPr id="3074" name="Picture 2" descr="The Cluster Design and Redox Behavior Characterization of Polyoxometalates  for Redox Flow Batteries - Han - 2022 - Chemistry – An Asian Journal -  Wiley Online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2864227"/>
            <a:ext cx="2768600" cy="2784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53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87086" y="442311"/>
            <a:ext cx="14515156" cy="8026776"/>
          </a:xfrm>
          <a:prstGeom prst="rect">
            <a:avLst/>
          </a:prstGeom>
          <a:solidFill>
            <a:srgbClr val="FFF8F0"/>
          </a:solidFill>
          <a:ln>
            <a:noFill/>
          </a:ln>
        </p:spPr>
      </p:sp>
      <p:sp>
        <p:nvSpPr>
          <p:cNvPr id="4" name="Text 2"/>
          <p:cNvSpPr/>
          <p:nvPr/>
        </p:nvSpPr>
        <p:spPr>
          <a:xfrm>
            <a:off x="2275165" y="1138595"/>
            <a:ext cx="8741331" cy="1052812"/>
          </a:xfrm>
          <a:prstGeom prst="rect">
            <a:avLst/>
          </a:prstGeom>
          <a:noFill/>
          <a:ln/>
        </p:spPr>
        <p:txBody>
          <a:bodyPr wrap="none" rtlCol="0" anchor="t"/>
          <a:lstStyle/>
          <a:p>
            <a:pPr marL="0" indent="0">
              <a:lnSpc>
                <a:spcPts val="5468"/>
              </a:lnSpc>
              <a:buNone/>
            </a:pPr>
            <a:r>
              <a:rPr lang="en-US" sz="4374" dirty="0"/>
              <a:t>              </a:t>
            </a:r>
            <a:endParaRPr lang="en-US" sz="4400" dirty="0">
              <a:solidFill>
                <a:schemeClr val="tx2">
                  <a:lumMod val="50000"/>
                </a:schemeClr>
              </a:solidFill>
              <a:latin typeface="Arial Black" panose="020B0A04020102020204" pitchFamily="34" charset="0"/>
              <a:cs typeface="Arial" panose="020B0604020202020204" pitchFamily="34" charset="0"/>
            </a:endParaRPr>
          </a:p>
        </p:txBody>
      </p:sp>
      <p:sp>
        <p:nvSpPr>
          <p:cNvPr id="5" name="Shape 3"/>
          <p:cNvSpPr/>
          <p:nvPr/>
        </p:nvSpPr>
        <p:spPr>
          <a:xfrm>
            <a:off x="2037993" y="3500080"/>
            <a:ext cx="10554414" cy="2368034"/>
          </a:xfrm>
          <a:prstGeom prst="roundRect">
            <a:avLst>
              <a:gd name="adj" fmla="val 4222"/>
            </a:avLst>
          </a:prstGeom>
          <a:noFill/>
          <a:ln w="13811">
            <a:solidFill>
              <a:srgbClr val="000000">
                <a:alpha val="8000"/>
              </a:srgbClr>
            </a:solidFill>
            <a:prstDash val="solid"/>
          </a:ln>
        </p:spPr>
      </p:sp>
      <p:sp>
        <p:nvSpPr>
          <p:cNvPr id="7" name="Text 5"/>
          <p:cNvSpPr/>
          <p:nvPr/>
        </p:nvSpPr>
        <p:spPr>
          <a:xfrm>
            <a:off x="2275165" y="3654743"/>
            <a:ext cx="3060025" cy="355402"/>
          </a:xfrm>
          <a:prstGeom prst="rect">
            <a:avLst/>
          </a:prstGeom>
          <a:noFill/>
          <a:ln/>
        </p:spPr>
        <p:txBody>
          <a:bodyPr wrap="none" rtlCol="0" anchor="t"/>
          <a:lstStyle/>
          <a:p>
            <a:pPr marL="0" indent="0">
              <a:lnSpc>
                <a:spcPts val="2799"/>
              </a:lnSpc>
              <a:buNone/>
            </a:pPr>
            <a:endParaRPr lang="en-US" sz="2000" dirty="0">
              <a:solidFill>
                <a:schemeClr val="accent6">
                  <a:lumMod val="50000"/>
                </a:schemeClr>
              </a:solidFill>
              <a:latin typeface="Arial Black" panose="020B0A04020102020204" pitchFamily="34" charset="0"/>
            </a:endParaRPr>
          </a:p>
        </p:txBody>
      </p:sp>
      <p:sp>
        <p:nvSpPr>
          <p:cNvPr id="8" name="Text 6"/>
          <p:cNvSpPr/>
          <p:nvPr/>
        </p:nvSpPr>
        <p:spPr>
          <a:xfrm>
            <a:off x="5787152" y="3654743"/>
            <a:ext cx="3056215" cy="355402"/>
          </a:xfrm>
          <a:prstGeom prst="rect">
            <a:avLst/>
          </a:prstGeom>
          <a:noFill/>
          <a:ln/>
        </p:spPr>
        <p:txBody>
          <a:bodyPr wrap="none" rtlCol="0" anchor="t"/>
          <a:lstStyle/>
          <a:p>
            <a:pPr marL="0" indent="0">
              <a:lnSpc>
                <a:spcPts val="2799"/>
              </a:lnSpc>
              <a:buNone/>
            </a:pPr>
            <a:endParaRPr lang="en-US" sz="2000" dirty="0">
              <a:solidFill>
                <a:schemeClr val="accent6">
                  <a:lumMod val="50000"/>
                </a:schemeClr>
              </a:solidFill>
              <a:latin typeface="Arial Black" panose="020B0A04020102020204" pitchFamily="34" charset="0"/>
            </a:endParaRPr>
          </a:p>
        </p:txBody>
      </p:sp>
      <p:sp>
        <p:nvSpPr>
          <p:cNvPr id="9" name="Text 7"/>
          <p:cNvSpPr/>
          <p:nvPr/>
        </p:nvSpPr>
        <p:spPr>
          <a:xfrm>
            <a:off x="9295328" y="3654743"/>
            <a:ext cx="3060025" cy="355402"/>
          </a:xfrm>
          <a:prstGeom prst="rect">
            <a:avLst/>
          </a:prstGeom>
          <a:noFill/>
          <a:ln/>
        </p:spPr>
        <p:txBody>
          <a:bodyPr wrap="none" rtlCol="0" anchor="t"/>
          <a:lstStyle/>
          <a:p>
            <a:pPr marL="0" indent="0">
              <a:lnSpc>
                <a:spcPts val="2799"/>
              </a:lnSpc>
              <a:buNone/>
            </a:pPr>
            <a:endParaRPr lang="en-US" sz="2000" dirty="0">
              <a:solidFill>
                <a:schemeClr val="accent6">
                  <a:lumMod val="50000"/>
                </a:schemeClr>
              </a:solidFill>
              <a:latin typeface="Arial Black" panose="020B0A04020102020204" pitchFamily="34" charset="0"/>
            </a:endParaRPr>
          </a:p>
        </p:txBody>
      </p:sp>
      <p:sp>
        <p:nvSpPr>
          <p:cNvPr id="11" name="Text 9"/>
          <p:cNvSpPr/>
          <p:nvPr/>
        </p:nvSpPr>
        <p:spPr>
          <a:xfrm>
            <a:off x="2275165" y="4291846"/>
            <a:ext cx="3060025" cy="1066205"/>
          </a:xfrm>
          <a:prstGeom prst="rect">
            <a:avLst/>
          </a:prstGeom>
          <a:noFill/>
          <a:ln/>
        </p:spPr>
        <p:txBody>
          <a:bodyPr wrap="square" rtlCol="0" anchor="t"/>
          <a:lstStyle/>
          <a:p>
            <a:pPr marL="0" indent="0">
              <a:lnSpc>
                <a:spcPts val="2799"/>
              </a:lnSpc>
              <a:buNone/>
            </a:pPr>
            <a:endParaRPr lang="en-US" sz="2400" dirty="0"/>
          </a:p>
        </p:txBody>
      </p:sp>
      <p:sp>
        <p:nvSpPr>
          <p:cNvPr id="12" name="Text 10"/>
          <p:cNvSpPr/>
          <p:nvPr/>
        </p:nvSpPr>
        <p:spPr>
          <a:xfrm>
            <a:off x="5263277" y="4301371"/>
            <a:ext cx="3056215" cy="1421606"/>
          </a:xfrm>
          <a:prstGeom prst="rect">
            <a:avLst/>
          </a:prstGeom>
          <a:noFill/>
          <a:ln/>
        </p:spPr>
        <p:txBody>
          <a:bodyPr wrap="square" rtlCol="0" anchor="t"/>
          <a:lstStyle/>
          <a:p>
            <a:pPr marL="0" indent="0">
              <a:lnSpc>
                <a:spcPts val="2799"/>
              </a:lnSpc>
              <a:buNone/>
            </a:pPr>
            <a:endParaRPr lang="en-US" sz="2400" dirty="0"/>
          </a:p>
        </p:txBody>
      </p:sp>
      <p:sp>
        <p:nvSpPr>
          <p:cNvPr id="13" name="Text 11"/>
          <p:cNvSpPr/>
          <p:nvPr/>
        </p:nvSpPr>
        <p:spPr>
          <a:xfrm>
            <a:off x="9295328" y="4291846"/>
            <a:ext cx="3060025" cy="1066205"/>
          </a:xfrm>
          <a:prstGeom prst="rect">
            <a:avLst/>
          </a:prstGeom>
          <a:noFill/>
          <a:ln/>
        </p:spPr>
        <p:txBody>
          <a:bodyPr wrap="square" rtlCol="0" anchor="t"/>
          <a:lstStyle/>
          <a:p>
            <a:pPr marL="0" indent="0">
              <a:lnSpc>
                <a:spcPts val="2799"/>
              </a:lnSpc>
              <a:buNone/>
            </a:pPr>
            <a:endParaRPr lang="en-US" sz="2400" dirty="0"/>
          </a:p>
        </p:txBody>
      </p:sp>
      <p:pic>
        <p:nvPicPr>
          <p:cNvPr id="14" name="Picture 13" descr="How to implement Page Object Model –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315" y="-141515"/>
            <a:ext cx="12213770" cy="8610602"/>
          </a:xfrm>
          <a:prstGeom prst="rect">
            <a:avLst/>
          </a:prstGeom>
          <a:solidFill>
            <a:srgbClr val="FFF8F0"/>
          </a:solidFill>
          <a:ln>
            <a:noFill/>
          </a:ln>
        </p:spPr>
      </p:pic>
      <p:pic>
        <p:nvPicPr>
          <p:cNvPr id="15" name="Image 0" descr="preencoded.png"/>
          <p:cNvPicPr>
            <a:picLocks noChangeAspect="1"/>
          </p:cNvPicPr>
          <p:nvPr/>
        </p:nvPicPr>
        <p:blipFill>
          <a:blip r:embed="rId4"/>
          <a:stretch>
            <a:fillRect/>
          </a:stretch>
        </p:blipFill>
        <p:spPr>
          <a:xfrm>
            <a:off x="-1001486" y="-108857"/>
            <a:ext cx="4103916" cy="8577943"/>
          </a:xfrm>
          <a:prstGeom prst="rect">
            <a:avLst/>
          </a:prstGeom>
        </p:spPr>
      </p:pic>
    </p:spTree>
    <p:extLst>
      <p:ext uri="{BB962C8B-B14F-4D97-AF65-F5344CB8AC3E}">
        <p14:creationId xmlns:p14="http://schemas.microsoft.com/office/powerpoint/2010/main" val="548298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endParaRPr lang="en-US" dirty="0"/>
          </a:p>
          <a:p>
            <a:r>
              <a:rPr lang="en-US" sz="4400" dirty="0">
                <a:solidFill>
                  <a:schemeClr val="accent2">
                    <a:lumMod val="50000"/>
                  </a:schemeClr>
                </a:solidFill>
                <a:latin typeface="Arial Black" panose="020B0A04020102020204" pitchFamily="34" charset="0"/>
              </a:rPr>
              <a:t> LISTENERS</a:t>
            </a:r>
            <a:endParaRPr lang="en-US" dirty="0"/>
          </a:p>
          <a:p>
            <a:endParaRPr lang="en-US" sz="2400" dirty="0"/>
          </a:p>
          <a:p>
            <a:pPr marL="342900" indent="-342900">
              <a:buFont typeface="Wingdings" panose="05000000000000000000" pitchFamily="2" charset="2"/>
              <a:buChar char="Ø"/>
            </a:pPr>
            <a:r>
              <a:rPr lang="en-US" sz="2400" dirty="0" err="1"/>
              <a:t>TestNg</a:t>
            </a:r>
            <a:r>
              <a:rPr lang="en-US" sz="2400" dirty="0"/>
              <a:t> listeners are interfaces that can be implemented to extend the behavior of </a:t>
            </a:r>
            <a:r>
              <a:rPr lang="en-US" sz="2400" dirty="0" err="1"/>
              <a:t>TestNg</a:t>
            </a:r>
            <a:r>
              <a:rPr lang="en-US" sz="2400" dirty="0"/>
              <a:t>, such as modifying test results, logging test execution details or adding custom reports .</a:t>
            </a:r>
          </a:p>
          <a:p>
            <a:endParaRPr lang="en-US" sz="2400" dirty="0"/>
          </a:p>
          <a:p>
            <a:pPr marL="342900" indent="-342900">
              <a:buFont typeface="Wingdings" panose="05000000000000000000" pitchFamily="2" charset="2"/>
              <a:buChar char="Ø"/>
            </a:pPr>
            <a:r>
              <a:rPr lang="en-US" sz="2400" dirty="0"/>
              <a:t> Listeners are the piece of code that listens to the every events that occurs in a different stages of the test execution lifecycle in the </a:t>
            </a:r>
            <a:r>
              <a:rPr lang="en-US" sz="2400" dirty="0" err="1"/>
              <a:t>TestNg</a:t>
            </a:r>
            <a:r>
              <a:rPr lang="en-US" sz="2400" dirty="0"/>
              <a:t>.</a:t>
            </a:r>
          </a:p>
          <a:p>
            <a:endParaRPr lang="en-US" sz="2400" dirty="0"/>
          </a:p>
          <a:p>
            <a:pPr marL="342900" indent="-342900">
              <a:buFont typeface="Wingdings" panose="05000000000000000000" pitchFamily="2" charset="2"/>
              <a:buChar char="Ø"/>
            </a:pPr>
            <a:r>
              <a:rPr lang="en-US" sz="2400" dirty="0"/>
              <a:t>It is activated either before the test or after the test case.</a:t>
            </a:r>
          </a:p>
          <a:p>
            <a:endParaRPr lang="en-US" sz="2400" dirty="0"/>
          </a:p>
          <a:p>
            <a:r>
              <a:rPr lang="en-US" sz="2400" b="1" dirty="0">
                <a:solidFill>
                  <a:schemeClr val="accent6">
                    <a:lumMod val="50000"/>
                  </a:schemeClr>
                </a:solidFill>
              </a:rPr>
              <a:t>     Use cases for TestNG listeners</a:t>
            </a:r>
            <a:endParaRPr lang="en-US" sz="2400" dirty="0"/>
          </a:p>
          <a:p>
            <a:pPr marL="342900" indent="-342900">
              <a:buFont typeface="Wingdings" panose="05000000000000000000" pitchFamily="2" charset="2"/>
              <a:buChar char="Ø"/>
            </a:pPr>
            <a:r>
              <a:rPr lang="en-US" sz="2400" dirty="0"/>
              <a:t>Test execution monitoring: TestNG listeners can be used to monitor the execution of tests, such as logging the start and end times of tests or tracking test results.</a:t>
            </a:r>
          </a:p>
          <a:p>
            <a:endParaRPr lang="en-US" sz="2400" dirty="0"/>
          </a:p>
          <a:p>
            <a:pPr marL="342900" indent="-342900">
              <a:buFont typeface="Wingdings" panose="05000000000000000000" pitchFamily="2" charset="2"/>
              <a:buChar char="Ø"/>
            </a:pPr>
            <a:r>
              <a:rPr lang="en-US" sz="2400" dirty="0"/>
              <a:t>Custom reporting: TestNG listeners can be used to generate custom reports that provide detailed information about test execution, such as the number of passed/failed tests or the duration of each test and taking snapshots.</a:t>
            </a:r>
          </a:p>
          <a:p>
            <a:endParaRPr lang="en-US" sz="2400" dirty="0"/>
          </a:p>
          <a:p>
            <a:pPr marL="342900" indent="-342900">
              <a:buFont typeface="Wingdings" panose="05000000000000000000" pitchFamily="2" charset="2"/>
              <a:buChar char="Ø"/>
            </a:pPr>
            <a:r>
              <a:rPr lang="en-US" sz="2400" dirty="0">
                <a:solidFill>
                  <a:srgbClr val="FF0000"/>
                </a:solidFill>
              </a:rPr>
              <a:t>Test failure analysis</a:t>
            </a:r>
            <a:r>
              <a:rPr lang="en-US" sz="2400" dirty="0"/>
              <a:t>: TestNG listeners can be used to analyze test failures and provide detailed information about the cause of the failure, such as stack traces or debug information and can be customized for failed test cases retry.</a:t>
            </a:r>
            <a:endParaRPr lang="en-IN" sz="2400" dirty="0"/>
          </a:p>
        </p:txBody>
      </p:sp>
      <p:sp>
        <p:nvSpPr>
          <p:cNvPr id="4" name="Text 2"/>
          <p:cNvSpPr/>
          <p:nvPr/>
        </p:nvSpPr>
        <p:spPr>
          <a:xfrm>
            <a:off x="2037993" y="2224921"/>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6" name="Text 4"/>
          <p:cNvSpPr/>
          <p:nvPr/>
        </p:nvSpPr>
        <p:spPr>
          <a:xfrm>
            <a:off x="2037993" y="4738449"/>
            <a:ext cx="5006221" cy="1066205"/>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7593806"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7593806" y="4738449"/>
            <a:ext cx="5006221" cy="1066205"/>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949272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IN" sz="2400" dirty="0"/>
              <a:t> </a:t>
            </a:r>
            <a:r>
              <a:rPr lang="en-IN" sz="4400" dirty="0">
                <a:solidFill>
                  <a:schemeClr val="accent2">
                    <a:lumMod val="50000"/>
                  </a:schemeClr>
                </a:solidFill>
                <a:latin typeface="Arial Black" panose="020B0A04020102020204" pitchFamily="34" charset="0"/>
              </a:rPr>
              <a:t>Explanation of listeners</a:t>
            </a:r>
          </a:p>
          <a:p>
            <a:endParaRPr lang="en-IN" sz="4400" dirty="0">
              <a:solidFill>
                <a:schemeClr val="accent4">
                  <a:lumMod val="50000"/>
                </a:schemeClr>
              </a:solidFill>
              <a:latin typeface="Arial Black" panose="020B0A04020102020204" pitchFamily="34" charset="0"/>
            </a:endParaRPr>
          </a:p>
          <a:p>
            <a:endParaRPr lang="en-IN" sz="4400" dirty="0">
              <a:solidFill>
                <a:schemeClr val="accent4">
                  <a:lumMod val="50000"/>
                </a:schemeClr>
              </a:solidFill>
              <a:latin typeface="Arial Black" panose="020B0A04020102020204" pitchFamily="34" charset="0"/>
            </a:endParaRPr>
          </a:p>
          <a:p>
            <a:r>
              <a:rPr lang="en-IN" sz="1400" dirty="0">
                <a:solidFill>
                  <a:schemeClr val="accent4">
                    <a:lumMod val="50000"/>
                  </a:schemeClr>
                </a:solidFill>
                <a:latin typeface="Arial Black" panose="020B0A04020102020204" pitchFamily="34" charset="0"/>
              </a:rPr>
              <a:t>                                                                 </a:t>
            </a:r>
          </a:p>
          <a:p>
            <a:endParaRPr lang="en-IN" sz="1400" dirty="0">
              <a:solidFill>
                <a:schemeClr val="accent4">
                  <a:lumMod val="50000"/>
                </a:schemeClr>
              </a:solidFill>
              <a:latin typeface="Arial Black" panose="020B0A04020102020204" pitchFamily="34" charset="0"/>
            </a:endParaRPr>
          </a:p>
          <a:p>
            <a:r>
              <a:rPr lang="en-IN" sz="1400" dirty="0">
                <a:solidFill>
                  <a:schemeClr val="accent4">
                    <a:lumMod val="50000"/>
                  </a:schemeClr>
                </a:solidFill>
                <a:latin typeface="Arial Black" panose="020B0A04020102020204" pitchFamily="34" charset="0"/>
              </a:rPr>
              <a:t>                                                               </a:t>
            </a:r>
            <a:r>
              <a:rPr lang="en-IN" sz="1400" dirty="0">
                <a:solidFill>
                  <a:schemeClr val="accent6">
                    <a:lumMod val="50000"/>
                  </a:schemeClr>
                </a:solidFill>
                <a:latin typeface="Arial Black" panose="020B0A04020102020204" pitchFamily="34" charset="0"/>
              </a:rPr>
              <a:t>Test cases                                                                      Passed</a:t>
            </a:r>
          </a:p>
          <a:p>
            <a:endParaRPr lang="en-IN" sz="1400" dirty="0">
              <a:solidFill>
                <a:schemeClr val="accent6">
                  <a:lumMod val="50000"/>
                </a:schemeClr>
              </a:solidFill>
              <a:latin typeface="Arial Black" panose="020B0A04020102020204" pitchFamily="34" charset="0"/>
            </a:endParaRPr>
          </a:p>
          <a:p>
            <a:endParaRPr lang="en-IN" sz="1400" dirty="0">
              <a:solidFill>
                <a:schemeClr val="accent6">
                  <a:lumMod val="50000"/>
                </a:schemeClr>
              </a:solidFill>
              <a:latin typeface="Arial Black" panose="020B0A04020102020204" pitchFamily="34" charset="0"/>
            </a:endParaRPr>
          </a:p>
          <a:p>
            <a:r>
              <a:rPr lang="en-IN" sz="1400" dirty="0">
                <a:solidFill>
                  <a:schemeClr val="accent6">
                    <a:lumMod val="50000"/>
                  </a:schemeClr>
                </a:solidFill>
                <a:latin typeface="Arial Black" panose="020B0A04020102020204" pitchFamily="34" charset="0"/>
              </a:rPr>
              <a:t>                                                                                                                                                       </a:t>
            </a:r>
            <a:r>
              <a:rPr lang="en-IN" sz="1400" dirty="0">
                <a:solidFill>
                  <a:srgbClr val="FF0000"/>
                </a:solidFill>
                <a:latin typeface="Arial Black" panose="020B0A04020102020204" pitchFamily="34" charset="0"/>
              </a:rPr>
              <a:t>Failed</a:t>
            </a:r>
          </a:p>
          <a:p>
            <a:endParaRPr lang="en-IN" sz="1400" dirty="0">
              <a:solidFill>
                <a:srgbClr val="FF0000"/>
              </a:solidFill>
              <a:latin typeface="Arial Black" panose="020B0A04020102020204" pitchFamily="34" charset="0"/>
            </a:endParaRPr>
          </a:p>
          <a:p>
            <a:r>
              <a:rPr lang="en-IN" sz="1400" dirty="0">
                <a:solidFill>
                  <a:srgbClr val="FF0000"/>
                </a:solidFill>
                <a:latin typeface="Arial Black" panose="020B0A04020102020204" pitchFamily="34" charset="0"/>
              </a:rPr>
              <a:t>                                                                                                                                                       </a:t>
            </a:r>
            <a:r>
              <a:rPr lang="en-IN" sz="1400" dirty="0">
                <a:solidFill>
                  <a:schemeClr val="accent2"/>
                </a:solidFill>
                <a:latin typeface="Arial Black" panose="020B0A04020102020204" pitchFamily="34" charset="0"/>
              </a:rPr>
              <a:t>Skipped</a:t>
            </a:r>
          </a:p>
          <a:p>
            <a:endParaRPr lang="en-IN" sz="1400" dirty="0">
              <a:solidFill>
                <a:schemeClr val="accent6">
                  <a:lumMod val="50000"/>
                </a:schemeClr>
              </a:solidFill>
              <a:latin typeface="Arial Black" panose="020B0A04020102020204" pitchFamily="34" charset="0"/>
            </a:endParaRPr>
          </a:p>
          <a:p>
            <a:r>
              <a:rPr lang="en-IN" sz="1400" dirty="0">
                <a:solidFill>
                  <a:schemeClr val="accent6">
                    <a:lumMod val="50000"/>
                  </a:schemeClr>
                </a:solidFill>
                <a:latin typeface="Arial Black" panose="020B0A04020102020204" pitchFamily="34" charset="0"/>
              </a:rPr>
              <a:t>                                                                                                                                                      </a:t>
            </a:r>
          </a:p>
        </p:txBody>
      </p:sp>
      <p:sp>
        <p:nvSpPr>
          <p:cNvPr id="4" name="Text 2"/>
          <p:cNvSpPr/>
          <p:nvPr/>
        </p:nvSpPr>
        <p:spPr>
          <a:xfrm>
            <a:off x="2037993" y="2224921"/>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6" name="Text 4"/>
          <p:cNvSpPr/>
          <p:nvPr/>
        </p:nvSpPr>
        <p:spPr>
          <a:xfrm>
            <a:off x="2037993" y="4738449"/>
            <a:ext cx="5006221" cy="1066205"/>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7593806"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7593806" y="4738449"/>
            <a:ext cx="5006221" cy="1066205"/>
          </a:xfrm>
          <a:prstGeom prst="rect">
            <a:avLst/>
          </a:prstGeom>
          <a:noFill/>
          <a:ln/>
        </p:spPr>
        <p:txBody>
          <a:bodyPr wrap="square" rtlCol="0" anchor="t"/>
          <a:lstStyle/>
          <a:p>
            <a:pPr marL="0" indent="0">
              <a:lnSpc>
                <a:spcPts val="2799"/>
              </a:lnSpc>
              <a:buNone/>
            </a:pPr>
            <a:endParaRPr lang="en-US" sz="1750" dirty="0"/>
          </a:p>
        </p:txBody>
      </p:sp>
      <p:pic>
        <p:nvPicPr>
          <p:cNvPr id="11" name="Picture 10">
            <a:extLst>
              <a:ext uri="{FF2B5EF4-FFF2-40B4-BE49-F238E27FC236}">
                <a16:creationId xmlns:a16="http://schemas.microsoft.com/office/drawing/2014/main" id="{7525CC23-6641-F832-1D59-A3AD6B5FFFF7}"/>
              </a:ext>
            </a:extLst>
          </p:cNvPr>
          <p:cNvPicPr>
            <a:picLocks noChangeAspect="1"/>
          </p:cNvPicPr>
          <p:nvPr/>
        </p:nvPicPr>
        <p:blipFill>
          <a:blip r:embed="rId3"/>
          <a:stretch>
            <a:fillRect/>
          </a:stretch>
        </p:blipFill>
        <p:spPr>
          <a:xfrm>
            <a:off x="4903392" y="1326382"/>
            <a:ext cx="3925765" cy="6191249"/>
          </a:xfrm>
          <a:prstGeom prst="rect">
            <a:avLst/>
          </a:prstGeom>
        </p:spPr>
      </p:pic>
      <p:pic>
        <p:nvPicPr>
          <p:cNvPr id="13" name="Picture 12">
            <a:extLst>
              <a:ext uri="{FF2B5EF4-FFF2-40B4-BE49-F238E27FC236}">
                <a16:creationId xmlns:a16="http://schemas.microsoft.com/office/drawing/2014/main" id="{4E66D2E9-39D4-08BC-C271-707DECDB5E3C}"/>
              </a:ext>
            </a:extLst>
          </p:cNvPr>
          <p:cNvPicPr>
            <a:picLocks noChangeAspect="1"/>
          </p:cNvPicPr>
          <p:nvPr/>
        </p:nvPicPr>
        <p:blipFill>
          <a:blip r:embed="rId4"/>
          <a:stretch>
            <a:fillRect/>
          </a:stretch>
        </p:blipFill>
        <p:spPr>
          <a:xfrm>
            <a:off x="412077" y="1326382"/>
            <a:ext cx="3377210" cy="6191249"/>
          </a:xfrm>
          <a:prstGeom prst="rect">
            <a:avLst/>
          </a:prstGeom>
        </p:spPr>
      </p:pic>
      <p:pic>
        <p:nvPicPr>
          <p:cNvPr id="17" name="Picture 16">
            <a:extLst>
              <a:ext uri="{FF2B5EF4-FFF2-40B4-BE49-F238E27FC236}">
                <a16:creationId xmlns:a16="http://schemas.microsoft.com/office/drawing/2014/main" id="{DACC7E10-C2DD-9A6E-30A3-FDA013635AE0}"/>
              </a:ext>
            </a:extLst>
          </p:cNvPr>
          <p:cNvPicPr>
            <a:picLocks noChangeAspect="1"/>
          </p:cNvPicPr>
          <p:nvPr/>
        </p:nvPicPr>
        <p:blipFill>
          <a:blip r:embed="rId5"/>
          <a:stretch>
            <a:fillRect/>
          </a:stretch>
        </p:blipFill>
        <p:spPr>
          <a:xfrm>
            <a:off x="9815750" y="1326382"/>
            <a:ext cx="4079833" cy="6191249"/>
          </a:xfrm>
          <a:prstGeom prst="rect">
            <a:avLst/>
          </a:prstGeom>
        </p:spPr>
      </p:pic>
      <p:sp>
        <p:nvSpPr>
          <p:cNvPr id="18" name="Arrow: Right 17">
            <a:extLst>
              <a:ext uri="{FF2B5EF4-FFF2-40B4-BE49-F238E27FC236}">
                <a16:creationId xmlns:a16="http://schemas.microsoft.com/office/drawing/2014/main" id="{B7FFBF9F-2EA6-8854-8870-99369C1CEBEE}"/>
              </a:ext>
            </a:extLst>
          </p:cNvPr>
          <p:cNvSpPr/>
          <p:nvPr/>
        </p:nvSpPr>
        <p:spPr>
          <a:xfrm>
            <a:off x="3768782" y="2773345"/>
            <a:ext cx="1134405" cy="3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Right 18">
            <a:extLst>
              <a:ext uri="{FF2B5EF4-FFF2-40B4-BE49-F238E27FC236}">
                <a16:creationId xmlns:a16="http://schemas.microsoft.com/office/drawing/2014/main" id="{BBC98BD1-F133-6CC5-9F14-F7DCD97C81E9}"/>
              </a:ext>
            </a:extLst>
          </p:cNvPr>
          <p:cNvSpPr/>
          <p:nvPr/>
        </p:nvSpPr>
        <p:spPr>
          <a:xfrm>
            <a:off x="8829156" y="2773345"/>
            <a:ext cx="986593" cy="30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2237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endParaRPr lang="en-IN" dirty="0">
              <a:latin typeface="Arial Black" panose="020B0A04020102020204" pitchFamily="34" charset="0"/>
            </a:endParaRPr>
          </a:p>
          <a:p>
            <a:r>
              <a:rPr lang="en-US" sz="4400" dirty="0">
                <a:solidFill>
                  <a:schemeClr val="accent2">
                    <a:lumMod val="50000"/>
                  </a:schemeClr>
                </a:solidFill>
                <a:latin typeface="Arial Black" panose="020B0A04020102020204" pitchFamily="34" charset="0"/>
              </a:rPr>
              <a:t>Types of TestNG Listeners</a:t>
            </a:r>
          </a:p>
          <a:p>
            <a:endParaRPr lang="en-US" dirty="0"/>
          </a:p>
          <a:p>
            <a:r>
              <a:rPr lang="en-US" sz="2400" b="1" dirty="0">
                <a:solidFill>
                  <a:schemeClr val="accent6">
                    <a:lumMod val="50000"/>
                  </a:schemeClr>
                </a:solidFill>
              </a:rPr>
              <a:t>Listeners can be implemented in two ways in TestNG:</a:t>
            </a:r>
          </a:p>
          <a:p>
            <a:endParaRPr lang="en-US" sz="2400" dirty="0"/>
          </a:p>
          <a:p>
            <a:pPr marL="342900" indent="-342900">
              <a:buFont typeface="Wingdings" panose="05000000000000000000" pitchFamily="2" charset="2"/>
              <a:buChar char="q"/>
            </a:pPr>
            <a:r>
              <a:rPr lang="en-US" sz="2400" dirty="0"/>
              <a:t>At the class level: Annotating listeners on each class in the test code.</a:t>
            </a:r>
          </a:p>
          <a:p>
            <a:pPr marL="342900" indent="-342900">
              <a:buFont typeface="Wingdings" panose="05000000000000000000" pitchFamily="2" charset="2"/>
              <a:buChar char="q"/>
            </a:pPr>
            <a:r>
              <a:rPr lang="en-US" sz="2400" dirty="0"/>
              <a:t>At the suite level: Define the class names to implement listeners in the TestNG XML file.</a:t>
            </a:r>
          </a:p>
          <a:p>
            <a:endParaRPr lang="en-US" sz="2400" dirty="0"/>
          </a:p>
          <a:p>
            <a:r>
              <a:rPr lang="en-US" sz="2400" b="1" dirty="0" err="1">
                <a:solidFill>
                  <a:schemeClr val="accent6">
                    <a:lumMod val="50000"/>
                  </a:schemeClr>
                </a:solidFill>
              </a:rPr>
              <a:t>ITestListener</a:t>
            </a:r>
            <a:r>
              <a:rPr lang="en-US" sz="2400" dirty="0"/>
              <a:t>	</a:t>
            </a:r>
          </a:p>
          <a:p>
            <a:pPr marL="342900" indent="-342900">
              <a:buFont typeface="Arial" panose="020B0604020202020204" pitchFamily="34" charset="0"/>
              <a:buChar char="•"/>
            </a:pPr>
            <a:r>
              <a:rPr lang="en-US" sz="2400" dirty="0" err="1"/>
              <a:t>ITestListener</a:t>
            </a:r>
            <a:r>
              <a:rPr lang="en-US" sz="2400" dirty="0"/>
              <a:t> is the most used listener in TestNG.</a:t>
            </a:r>
          </a:p>
          <a:p>
            <a:pPr marL="342900" indent="-342900">
              <a:buFont typeface="Arial" panose="020B0604020202020204" pitchFamily="34" charset="0"/>
              <a:buChar char="•"/>
            </a:pPr>
            <a:r>
              <a:rPr lang="en-US" sz="2400" dirty="0" err="1"/>
              <a:t>ITestListener</a:t>
            </a:r>
            <a:r>
              <a:rPr lang="en-US" sz="2400" dirty="0"/>
              <a:t> is an interface implemented in the class, and that class overrides the  </a:t>
            </a:r>
            <a:r>
              <a:rPr lang="en-US" sz="2400" dirty="0" err="1"/>
              <a:t>ITestListener</a:t>
            </a:r>
            <a:r>
              <a:rPr lang="en-US" sz="2400" dirty="0"/>
              <a:t>-defined methods.  </a:t>
            </a:r>
          </a:p>
          <a:p>
            <a:pPr marL="342900" indent="-342900">
              <a:buFont typeface="Arial" panose="020B0604020202020204" pitchFamily="34" charset="0"/>
              <a:buChar char="•"/>
            </a:pPr>
            <a:r>
              <a:rPr lang="en-US" sz="2400" dirty="0"/>
              <a:t>It is used to listen to the test events like test start, fest success, </a:t>
            </a:r>
            <a:r>
              <a:rPr lang="en-US" sz="2400" dirty="0" err="1"/>
              <a:t>testfailure</a:t>
            </a:r>
            <a:r>
              <a:rPr lang="en-US" sz="2400" dirty="0"/>
              <a:t>, etc.  </a:t>
            </a:r>
          </a:p>
          <a:p>
            <a:endParaRPr lang="en-US" sz="2400" b="1" dirty="0"/>
          </a:p>
          <a:p>
            <a:r>
              <a:rPr lang="en-US" sz="2400" b="1" dirty="0"/>
              <a:t>Methods of </a:t>
            </a:r>
            <a:r>
              <a:rPr lang="en-US" sz="2400" b="1" dirty="0" err="1"/>
              <a:t>ITestListeners</a:t>
            </a:r>
            <a:endParaRPr lang="en-US" sz="2400" b="1" dirty="0"/>
          </a:p>
          <a:p>
            <a:pPr marL="342900" indent="-342900">
              <a:buFont typeface="Arial" panose="020B0604020202020204" pitchFamily="34" charset="0"/>
              <a:buChar char="•"/>
            </a:pPr>
            <a:r>
              <a:rPr lang="en-US" sz="2400" dirty="0"/>
              <a:t> </a:t>
            </a:r>
            <a:r>
              <a:rPr lang="en-US" sz="2400" dirty="0" err="1"/>
              <a:t>onTestStart</a:t>
            </a:r>
            <a:r>
              <a:rPr lang="en-US" sz="2400" dirty="0"/>
              <a:t>() </a:t>
            </a:r>
          </a:p>
          <a:p>
            <a:pPr marL="342900" indent="-342900">
              <a:buFont typeface="Arial" panose="020B0604020202020204" pitchFamily="34" charset="0"/>
              <a:buChar char="•"/>
            </a:pPr>
            <a:r>
              <a:rPr lang="en-US" sz="2400" dirty="0"/>
              <a:t> </a:t>
            </a:r>
            <a:r>
              <a:rPr lang="en-US" sz="2400" dirty="0" err="1"/>
              <a:t>onTestSuccess</a:t>
            </a:r>
            <a:r>
              <a:rPr lang="en-US" sz="2400" dirty="0"/>
              <a:t>()</a:t>
            </a:r>
          </a:p>
          <a:p>
            <a:pPr marL="342900" indent="-342900">
              <a:buFont typeface="Arial" panose="020B0604020202020204" pitchFamily="34" charset="0"/>
              <a:buChar char="•"/>
            </a:pPr>
            <a:r>
              <a:rPr lang="en-US" sz="2400" dirty="0"/>
              <a:t> </a:t>
            </a:r>
            <a:r>
              <a:rPr lang="en-US" sz="2400" dirty="0" err="1"/>
              <a:t>onTestFailure</a:t>
            </a:r>
            <a:r>
              <a:rPr lang="en-US" sz="2400" dirty="0"/>
              <a:t>()</a:t>
            </a:r>
          </a:p>
          <a:p>
            <a:pPr marL="342900" indent="-342900">
              <a:buFont typeface="Arial" panose="020B0604020202020204" pitchFamily="34" charset="0"/>
              <a:buChar char="•"/>
            </a:pPr>
            <a:r>
              <a:rPr lang="en-US" sz="2400" dirty="0"/>
              <a:t> </a:t>
            </a:r>
            <a:r>
              <a:rPr lang="en-US" sz="2400" dirty="0" err="1"/>
              <a:t>onTestSkipped</a:t>
            </a:r>
            <a:r>
              <a:rPr lang="en-US" sz="2400" dirty="0"/>
              <a:t>()</a:t>
            </a:r>
          </a:p>
          <a:p>
            <a:pPr marL="342900" indent="-342900">
              <a:buFont typeface="Arial" panose="020B0604020202020204" pitchFamily="34" charset="0"/>
              <a:buChar char="•"/>
            </a:pPr>
            <a:r>
              <a:rPr lang="en-US" sz="2400" dirty="0"/>
              <a:t> </a:t>
            </a:r>
            <a:r>
              <a:rPr lang="en-US" sz="2400" dirty="0" err="1"/>
              <a:t>onTestFailedButWithinSuccessPercentage</a:t>
            </a:r>
            <a:r>
              <a:rPr lang="en-US" sz="2400" dirty="0"/>
              <a:t>()</a:t>
            </a:r>
          </a:p>
          <a:p>
            <a:pPr marL="342900" indent="-342900">
              <a:buFont typeface="Arial" panose="020B0604020202020204" pitchFamily="34" charset="0"/>
              <a:buChar char="•"/>
            </a:pPr>
            <a:r>
              <a:rPr lang="en-US" sz="2400" dirty="0"/>
              <a:t> </a:t>
            </a:r>
            <a:r>
              <a:rPr lang="en-US" sz="2400" dirty="0" err="1"/>
              <a:t>onStart</a:t>
            </a:r>
            <a:r>
              <a:rPr lang="en-US" sz="2400" dirty="0"/>
              <a:t>()</a:t>
            </a:r>
          </a:p>
          <a:p>
            <a:pPr marL="342900" indent="-342900">
              <a:buFont typeface="Arial" panose="020B0604020202020204" pitchFamily="34" charset="0"/>
              <a:buChar char="•"/>
            </a:pPr>
            <a:r>
              <a:rPr lang="en-US" sz="2400" dirty="0"/>
              <a:t> </a:t>
            </a:r>
            <a:r>
              <a:rPr lang="en-US" sz="2400" dirty="0" err="1"/>
              <a:t>onFinish</a:t>
            </a:r>
            <a:r>
              <a:rPr lang="en-US" sz="2400" dirty="0"/>
              <a:t>()</a:t>
            </a:r>
            <a:endParaRPr lang="en-IN" sz="2400" dirty="0"/>
          </a:p>
        </p:txBody>
      </p:sp>
      <p:sp>
        <p:nvSpPr>
          <p:cNvPr id="4" name="Text 2"/>
          <p:cNvSpPr/>
          <p:nvPr/>
        </p:nvSpPr>
        <p:spPr>
          <a:xfrm>
            <a:off x="2037993" y="2224921"/>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6" name="Text 4"/>
          <p:cNvSpPr/>
          <p:nvPr/>
        </p:nvSpPr>
        <p:spPr>
          <a:xfrm>
            <a:off x="2037993" y="4738449"/>
            <a:ext cx="5006221" cy="1066205"/>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7593806"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7593806" y="4738449"/>
            <a:ext cx="5006221" cy="1066205"/>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3303815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pPr marL="285750" indent="-285750">
              <a:buFont typeface="Wingdings" panose="05000000000000000000" pitchFamily="2" charset="2"/>
              <a:buChar char="Ø"/>
            </a:pPr>
            <a:endParaRPr lang="en-US" sz="1800" dirty="0"/>
          </a:p>
          <a:p>
            <a:r>
              <a:rPr lang="en-US" sz="4400" dirty="0">
                <a:solidFill>
                  <a:schemeClr val="accent4">
                    <a:lumMod val="50000"/>
                  </a:schemeClr>
                </a:solidFill>
                <a:latin typeface="Arial Black" panose="020B0A04020102020204" pitchFamily="34" charset="0"/>
              </a:rPr>
              <a:t> </a:t>
            </a:r>
            <a:r>
              <a:rPr lang="en-US" sz="4400" dirty="0" err="1">
                <a:solidFill>
                  <a:schemeClr val="accent2">
                    <a:lumMod val="50000"/>
                  </a:schemeClr>
                </a:solidFill>
                <a:latin typeface="Arial Black" panose="020B0A04020102020204" pitchFamily="34" charset="0"/>
              </a:rPr>
              <a:t>IRetryAnalyzer</a:t>
            </a:r>
            <a:endParaRPr lang="en-US" sz="4400" dirty="0">
              <a:solidFill>
                <a:schemeClr val="accent2">
                  <a:lumMod val="50000"/>
                </a:schemeClr>
              </a:solidFill>
              <a:latin typeface="Arial Black" panose="020B0A04020102020204" pitchFamily="34" charset="0"/>
            </a:endParaRPr>
          </a:p>
          <a:p>
            <a:endParaRPr lang="en-US" sz="1800"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sz="2400" dirty="0" err="1"/>
              <a:t>IRetryAnalyzer</a:t>
            </a:r>
            <a:r>
              <a:rPr lang="en-US" sz="2400" dirty="0"/>
              <a:t> is a TestNG interface, not a listener. </a:t>
            </a:r>
          </a:p>
          <a:p>
            <a:endParaRPr lang="en-US" sz="2400" dirty="0"/>
          </a:p>
          <a:p>
            <a:pPr marL="285750" indent="-285750">
              <a:buFont typeface="Wingdings" panose="05000000000000000000" pitchFamily="2" charset="2"/>
              <a:buChar char="Ø"/>
            </a:pPr>
            <a:r>
              <a:rPr lang="en-US" sz="2400" dirty="0"/>
              <a:t>It is used to implement custom retry behavior for failed tests in TestNG with the help of </a:t>
            </a:r>
            <a:r>
              <a:rPr lang="en-US" sz="2400" dirty="0" err="1"/>
              <a:t>IAnnotation</a:t>
            </a:r>
            <a:r>
              <a:rPr lang="en-US" sz="2400" dirty="0"/>
              <a:t> Transformer listener.</a:t>
            </a:r>
          </a:p>
          <a:p>
            <a:endParaRPr lang="en-US" sz="2400" dirty="0"/>
          </a:p>
          <a:p>
            <a:pPr marL="285750" indent="-285750">
              <a:buFont typeface="Wingdings" panose="05000000000000000000" pitchFamily="2" charset="2"/>
              <a:buChar char="Ø"/>
            </a:pPr>
            <a:r>
              <a:rPr lang="en-US" sz="2400" dirty="0"/>
              <a:t> To associate your test cases with </a:t>
            </a:r>
            <a:r>
              <a:rPr lang="en-US" sz="2400" dirty="0" err="1"/>
              <a:t>IRetryAnalyzer</a:t>
            </a:r>
            <a:r>
              <a:rPr lang="en-US" sz="2400" dirty="0"/>
              <a:t>. In order to do this, you need to use the method </a:t>
            </a:r>
            <a:r>
              <a:rPr lang="en-US" sz="2400" dirty="0" err="1"/>
              <a:t>below.@Test</a:t>
            </a:r>
            <a:r>
              <a:rPr lang="en-US" sz="2400" dirty="0"/>
              <a:t>(</a:t>
            </a:r>
            <a:r>
              <a:rPr lang="en-US" sz="2400" dirty="0" err="1"/>
              <a:t>retryAnalyzer</a:t>
            </a:r>
            <a:r>
              <a:rPr lang="en-US" sz="2400" dirty="0"/>
              <a:t> = </a:t>
            </a:r>
            <a:r>
              <a:rPr lang="en-US" sz="2400" dirty="0" err="1"/>
              <a:t>Retry.class</a:t>
            </a:r>
            <a:r>
              <a:rPr lang="en-US" sz="2400" dirty="0"/>
              <a:t>)</a:t>
            </a:r>
            <a:br>
              <a:rPr lang="en-US" sz="2400" dirty="0"/>
            </a:br>
            <a:r>
              <a:rPr lang="en-US" sz="2400" dirty="0"/>
              <a:t>public void </a:t>
            </a:r>
            <a:r>
              <a:rPr lang="en-US" sz="2400" dirty="0" err="1"/>
              <a:t>testCase</a:t>
            </a:r>
            <a:r>
              <a:rPr lang="en-US" sz="2400" dirty="0"/>
              <a:t>() {</a:t>
            </a:r>
            <a:br>
              <a:rPr lang="en-US" sz="2400" dirty="0"/>
            </a:br>
            <a:r>
              <a:rPr lang="en-US" sz="2400" dirty="0"/>
              <a:t>}</a:t>
            </a:r>
            <a:endParaRPr lang="en-IN" sz="2400" dirty="0"/>
          </a:p>
        </p:txBody>
      </p:sp>
      <p:sp>
        <p:nvSpPr>
          <p:cNvPr id="5" name="Text 2"/>
          <p:cNvSpPr/>
          <p:nvPr/>
        </p:nvSpPr>
        <p:spPr>
          <a:xfrm>
            <a:off x="4490799" y="1476256"/>
            <a:ext cx="9306401" cy="1388745"/>
          </a:xfrm>
          <a:prstGeom prst="rect">
            <a:avLst/>
          </a:prstGeom>
          <a:noFill/>
          <a:ln/>
        </p:spPr>
        <p:txBody>
          <a:bodyPr wrap="square" rtlCol="0" anchor="t"/>
          <a:lstStyle/>
          <a:p>
            <a:pPr marL="0" indent="0">
              <a:lnSpc>
                <a:spcPts val="5468"/>
              </a:lnSpc>
              <a:buNone/>
            </a:pPr>
            <a:endParaRPr lang="en-US" sz="4374" dirty="0"/>
          </a:p>
        </p:txBody>
      </p:sp>
      <p:sp>
        <p:nvSpPr>
          <p:cNvPr id="7" name="Text 3"/>
          <p:cNvSpPr/>
          <p:nvPr/>
        </p:nvSpPr>
        <p:spPr>
          <a:xfrm>
            <a:off x="5935028" y="3420428"/>
            <a:ext cx="2440900" cy="347186"/>
          </a:xfrm>
          <a:prstGeom prst="rect">
            <a:avLst/>
          </a:prstGeom>
          <a:noFill/>
          <a:ln/>
        </p:spPr>
        <p:txBody>
          <a:bodyPr wrap="none" rtlCol="0" anchor="t"/>
          <a:lstStyle/>
          <a:p>
            <a:pPr marL="0" indent="0" algn="l">
              <a:lnSpc>
                <a:spcPts val="2734"/>
              </a:lnSpc>
              <a:buNone/>
            </a:pPr>
            <a:endParaRPr lang="en-US" sz="2187" dirty="0"/>
          </a:p>
        </p:txBody>
      </p:sp>
      <p:sp>
        <p:nvSpPr>
          <p:cNvPr id="8" name="Text 4"/>
          <p:cNvSpPr/>
          <p:nvPr/>
        </p:nvSpPr>
        <p:spPr>
          <a:xfrm>
            <a:off x="5935028" y="3900845"/>
            <a:ext cx="7862173" cy="355402"/>
          </a:xfrm>
          <a:prstGeom prst="rect">
            <a:avLst/>
          </a:prstGeom>
          <a:noFill/>
          <a:ln/>
        </p:spPr>
        <p:txBody>
          <a:bodyPr wrap="none" rtlCol="0" anchor="t"/>
          <a:lstStyle/>
          <a:p>
            <a:pPr marL="0" indent="0" algn="l">
              <a:lnSpc>
                <a:spcPts val="2799"/>
              </a:lnSpc>
              <a:buNone/>
            </a:pPr>
            <a:endParaRPr lang="en-US" sz="1750" dirty="0"/>
          </a:p>
        </p:txBody>
      </p:sp>
      <p:sp>
        <p:nvSpPr>
          <p:cNvPr id="10" name="Text 5"/>
          <p:cNvSpPr/>
          <p:nvPr/>
        </p:nvSpPr>
        <p:spPr>
          <a:xfrm>
            <a:off x="5935028" y="5197912"/>
            <a:ext cx="3030974" cy="347186"/>
          </a:xfrm>
          <a:prstGeom prst="rect">
            <a:avLst/>
          </a:prstGeom>
          <a:noFill/>
          <a:ln/>
        </p:spPr>
        <p:txBody>
          <a:bodyPr wrap="none" rtlCol="0" anchor="t"/>
          <a:lstStyle/>
          <a:p>
            <a:pPr marL="0" indent="0" algn="l">
              <a:lnSpc>
                <a:spcPts val="2734"/>
              </a:lnSpc>
              <a:buNone/>
            </a:pPr>
            <a:endParaRPr lang="en-US" sz="2187" dirty="0"/>
          </a:p>
        </p:txBody>
      </p:sp>
      <p:sp>
        <p:nvSpPr>
          <p:cNvPr id="11" name="Text 6"/>
          <p:cNvSpPr/>
          <p:nvPr/>
        </p:nvSpPr>
        <p:spPr>
          <a:xfrm>
            <a:off x="5935028" y="0"/>
            <a:ext cx="7862173" cy="7498080"/>
          </a:xfrm>
          <a:prstGeom prst="rect">
            <a:avLst/>
          </a:prstGeom>
          <a:noFill/>
          <a:ln/>
        </p:spPr>
        <p:txBody>
          <a:bodyPr wrap="none" rtlCol="0" anchor="t"/>
          <a:lstStyle/>
          <a:p>
            <a:pPr marL="0" indent="0" algn="l">
              <a:lnSpc>
                <a:spcPts val="2799"/>
              </a:lnSpc>
              <a:buNone/>
            </a:pPr>
            <a:endParaRPr lang="en-US" sz="1750" dirty="0"/>
          </a:p>
        </p:txBody>
      </p:sp>
      <p:pic>
        <p:nvPicPr>
          <p:cNvPr id="18" name="Picture 17">
            <a:extLst>
              <a:ext uri="{FF2B5EF4-FFF2-40B4-BE49-F238E27FC236}">
                <a16:creationId xmlns:a16="http://schemas.microsoft.com/office/drawing/2014/main" id="{F720288F-C33D-260A-858F-13E52DED7382}"/>
              </a:ext>
            </a:extLst>
          </p:cNvPr>
          <p:cNvPicPr>
            <a:picLocks noChangeAspect="1"/>
          </p:cNvPicPr>
          <p:nvPr/>
        </p:nvPicPr>
        <p:blipFill>
          <a:blip r:embed="rId3"/>
          <a:stretch>
            <a:fillRect/>
          </a:stretch>
        </p:blipFill>
        <p:spPr>
          <a:xfrm>
            <a:off x="6066471" y="4078546"/>
            <a:ext cx="6953250" cy="3938707"/>
          </a:xfrm>
          <a:prstGeom prst="rect">
            <a:avLst/>
          </a:prstGeom>
        </p:spPr>
      </p:pic>
    </p:spTree>
    <p:extLst>
      <p:ext uri="{BB962C8B-B14F-4D97-AF65-F5344CB8AC3E}">
        <p14:creationId xmlns:p14="http://schemas.microsoft.com/office/powerpoint/2010/main" val="218519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IN" sz="2400" dirty="0"/>
              <a:t> </a:t>
            </a:r>
            <a:r>
              <a:rPr lang="en-IN" sz="4400" dirty="0">
                <a:solidFill>
                  <a:schemeClr val="accent2">
                    <a:lumMod val="50000"/>
                  </a:schemeClr>
                </a:solidFill>
                <a:latin typeface="Arial Black" panose="020B0A04020102020204" pitchFamily="34" charset="0"/>
              </a:rPr>
              <a:t>Benefits of </a:t>
            </a:r>
            <a:r>
              <a:rPr lang="en-IN" sz="4400" dirty="0" err="1">
                <a:solidFill>
                  <a:schemeClr val="accent2">
                    <a:lumMod val="50000"/>
                  </a:schemeClr>
                </a:solidFill>
                <a:latin typeface="Arial Black" panose="020B0A04020102020204" pitchFamily="34" charset="0"/>
              </a:rPr>
              <a:t>Testng</a:t>
            </a:r>
            <a:r>
              <a:rPr lang="en-IN" sz="4400" dirty="0">
                <a:solidFill>
                  <a:schemeClr val="accent2">
                    <a:lumMod val="50000"/>
                  </a:schemeClr>
                </a:solidFill>
                <a:latin typeface="Arial Black" panose="020B0A04020102020204" pitchFamily="34" charset="0"/>
              </a:rPr>
              <a:t> listeners</a:t>
            </a:r>
          </a:p>
          <a:p>
            <a:endParaRPr lang="en-US" sz="2400" dirty="0">
              <a:latin typeface="+mj-lt"/>
            </a:endParaRPr>
          </a:p>
          <a:p>
            <a:r>
              <a:rPr lang="en-US" sz="2400" b="1" dirty="0">
                <a:solidFill>
                  <a:schemeClr val="accent6">
                    <a:lumMod val="50000"/>
                  </a:schemeClr>
                </a:solidFill>
                <a:latin typeface="+mj-lt"/>
              </a:rPr>
              <a:t> Test Data Manipulation:</a:t>
            </a:r>
          </a:p>
          <a:p>
            <a:endParaRPr lang="en-US" sz="2400" b="1" dirty="0">
              <a:solidFill>
                <a:schemeClr val="accent6">
                  <a:lumMod val="50000"/>
                </a:schemeClr>
              </a:solidFill>
              <a:latin typeface="+mj-lt"/>
            </a:endParaRPr>
          </a:p>
          <a:p>
            <a:pPr marL="342900" indent="-342900">
              <a:buFont typeface="Wingdings" panose="05000000000000000000" pitchFamily="2" charset="2"/>
              <a:buChar char="Ø"/>
            </a:pPr>
            <a:r>
              <a:rPr lang="en-US" sz="2400" dirty="0">
                <a:latin typeface="+mj-lt"/>
              </a:rPr>
              <a:t> Listeners provide hooks to modify or manipulate test data during runtime. You can use listeners to dynamically update test data, parameters, or configurations before or after each test case execution.</a:t>
            </a:r>
          </a:p>
          <a:p>
            <a:pPr marL="342900" indent="-342900">
              <a:buFont typeface="Wingdings" panose="05000000000000000000" pitchFamily="2" charset="2"/>
              <a:buChar char="Ø"/>
            </a:pPr>
            <a:endParaRPr lang="en-US" sz="2400" dirty="0">
              <a:latin typeface="+mj-lt"/>
            </a:endParaRPr>
          </a:p>
          <a:p>
            <a:r>
              <a:rPr lang="en-US" sz="2400" b="1" dirty="0">
                <a:solidFill>
                  <a:schemeClr val="accent6">
                    <a:lumMod val="50000"/>
                  </a:schemeClr>
                </a:solidFill>
                <a:latin typeface="+mj-lt"/>
              </a:rPr>
              <a:t> Test Execution Control:</a:t>
            </a:r>
          </a:p>
          <a:p>
            <a:endParaRPr lang="en-US" sz="2400" b="1" dirty="0">
              <a:solidFill>
                <a:schemeClr val="accent6">
                  <a:lumMod val="50000"/>
                </a:schemeClr>
              </a:solidFill>
              <a:latin typeface="+mj-lt"/>
            </a:endParaRPr>
          </a:p>
          <a:p>
            <a:pPr marL="342900" indent="-342900">
              <a:buFont typeface="Wingdings" panose="05000000000000000000" pitchFamily="2" charset="2"/>
              <a:buChar char="Ø"/>
            </a:pPr>
            <a:r>
              <a:rPr lang="en-US" sz="2400" dirty="0">
                <a:latin typeface="+mj-lt"/>
              </a:rPr>
              <a:t> Listeners allow you to define conditions and logic for executing or skipping tests based on specific criteria.</a:t>
            </a:r>
          </a:p>
          <a:p>
            <a:endParaRPr lang="en-US" sz="2400" dirty="0">
              <a:latin typeface="+mj-lt"/>
            </a:endParaRPr>
          </a:p>
          <a:p>
            <a:r>
              <a:rPr lang="en-US" sz="2400" b="1" dirty="0">
                <a:solidFill>
                  <a:schemeClr val="accent6">
                    <a:lumMod val="50000"/>
                  </a:schemeClr>
                </a:solidFill>
                <a:latin typeface="+mj-lt"/>
              </a:rPr>
              <a:t> Test Parallelization:</a:t>
            </a:r>
          </a:p>
          <a:p>
            <a:endParaRPr lang="en-US" sz="2400" b="1" dirty="0">
              <a:solidFill>
                <a:schemeClr val="accent6">
                  <a:lumMod val="50000"/>
                </a:schemeClr>
              </a:solidFill>
              <a:latin typeface="+mj-lt"/>
            </a:endParaRPr>
          </a:p>
          <a:p>
            <a:pPr marL="342900" indent="-342900">
              <a:buFont typeface="Wingdings" panose="05000000000000000000" pitchFamily="2" charset="2"/>
              <a:buChar char="Ø"/>
            </a:pPr>
            <a:r>
              <a:rPr lang="en-US" sz="2400" dirty="0">
                <a:latin typeface="+mj-lt"/>
              </a:rPr>
              <a:t> TestNG parallel test execution and listeners play a crucial role in parallel test management.</a:t>
            </a:r>
          </a:p>
          <a:p>
            <a:endParaRPr lang="en-US" sz="2400" dirty="0">
              <a:latin typeface="+mj-lt"/>
            </a:endParaRPr>
          </a:p>
          <a:p>
            <a:r>
              <a:rPr lang="en-US" sz="2400" dirty="0">
                <a:latin typeface="+mj-lt"/>
              </a:rPr>
              <a:t> </a:t>
            </a:r>
            <a:r>
              <a:rPr lang="en-US" sz="2400" b="1" dirty="0">
                <a:solidFill>
                  <a:schemeClr val="accent6">
                    <a:lumMod val="50000"/>
                  </a:schemeClr>
                </a:solidFill>
                <a:latin typeface="+mj-lt"/>
              </a:rPr>
              <a:t>Enhanced Test Reporting:</a:t>
            </a:r>
          </a:p>
          <a:p>
            <a:endParaRPr lang="en-US" sz="2400" dirty="0">
              <a:latin typeface="+mj-lt"/>
            </a:endParaRPr>
          </a:p>
          <a:p>
            <a:pPr marL="342900" indent="-342900">
              <a:buFont typeface="Wingdings" panose="05000000000000000000" pitchFamily="2" charset="2"/>
              <a:buChar char="Ø"/>
            </a:pPr>
            <a:r>
              <a:rPr lang="en-US" sz="2400" dirty="0">
                <a:latin typeface="+mj-lt"/>
              </a:rPr>
              <a:t> By implementing listeners, you can capture and log events occurring during test execution, such as test case start, test case failure, test case success</a:t>
            </a:r>
            <a:endParaRPr lang="en-IN" sz="2400" dirty="0">
              <a:latin typeface="+mj-lt"/>
            </a:endParaRPr>
          </a:p>
        </p:txBody>
      </p:sp>
      <p:sp>
        <p:nvSpPr>
          <p:cNvPr id="4" name="Text 2"/>
          <p:cNvSpPr/>
          <p:nvPr/>
        </p:nvSpPr>
        <p:spPr>
          <a:xfrm>
            <a:off x="2037993" y="2224921"/>
            <a:ext cx="10554414" cy="1388745"/>
          </a:xfrm>
          <a:prstGeom prst="rect">
            <a:avLst/>
          </a:prstGeom>
          <a:noFill/>
          <a:ln/>
        </p:spPr>
        <p:txBody>
          <a:bodyPr wrap="square" rtlCol="0" anchor="t"/>
          <a:lstStyle/>
          <a:p>
            <a:pPr marL="0" indent="0">
              <a:lnSpc>
                <a:spcPts val="5468"/>
              </a:lnSpc>
              <a:buNone/>
            </a:pPr>
            <a:endParaRPr lang="en-US" sz="4374" dirty="0"/>
          </a:p>
        </p:txBody>
      </p:sp>
      <p:sp>
        <p:nvSpPr>
          <p:cNvPr id="5" name="Text 3"/>
          <p:cNvSpPr/>
          <p:nvPr/>
        </p:nvSpPr>
        <p:spPr>
          <a:xfrm>
            <a:off x="2037993"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6" name="Text 4"/>
          <p:cNvSpPr/>
          <p:nvPr/>
        </p:nvSpPr>
        <p:spPr>
          <a:xfrm>
            <a:off x="2037993" y="4738449"/>
            <a:ext cx="5006221" cy="1066205"/>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7593806" y="4169093"/>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7593806" y="4738449"/>
            <a:ext cx="5006221" cy="1066205"/>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3090794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585356" y="-65809"/>
            <a:ext cx="15025255" cy="8382000"/>
          </a:xfrm>
          <a:prstGeom prst="rect">
            <a:avLst/>
          </a:prstGeom>
          <a:solidFill>
            <a:srgbClr val="FFF8F0"/>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8" y="2098964"/>
            <a:ext cx="6036231" cy="1170708"/>
          </a:xfrm>
          <a:prstGeom prst="rect">
            <a:avLst/>
          </a:prstGeom>
          <a:noFill/>
          <a:ln/>
        </p:spPr>
        <p:txBody>
          <a:bodyPr wrap="none" rtlCol="0" anchor="t"/>
          <a:lstStyle/>
          <a:p>
            <a:pPr marL="0" indent="0">
              <a:lnSpc>
                <a:spcPts val="6561"/>
              </a:lnSpc>
              <a:buNone/>
            </a:pPr>
            <a:r>
              <a:rPr lang="en-US" sz="4400" dirty="0">
                <a:solidFill>
                  <a:schemeClr val="accent2">
                    <a:lumMod val="50000"/>
                  </a:schemeClr>
                </a:solidFill>
                <a:latin typeface="Arial Black" panose="020B0A04020102020204" pitchFamily="34" charset="0"/>
              </a:rPr>
              <a:t>EXTENT REPORTS</a:t>
            </a:r>
          </a:p>
        </p:txBody>
      </p:sp>
      <p:sp>
        <p:nvSpPr>
          <p:cNvPr id="6" name="Text 3"/>
          <p:cNvSpPr/>
          <p:nvPr/>
        </p:nvSpPr>
        <p:spPr>
          <a:xfrm>
            <a:off x="833199" y="3356264"/>
            <a:ext cx="7477601" cy="4305446"/>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400" dirty="0">
                <a:latin typeface="Open Sans" panose="020B0606030504020204" pitchFamily="34" charset="0"/>
                <a:ea typeface="Open Sans" panose="020B0606030504020204" pitchFamily="34" charset="0"/>
                <a:cs typeface="Open Sans" panose="020B0606030504020204" pitchFamily="34" charset="0"/>
              </a:rPr>
              <a:t>Extent Reports is an open source reporting library useful for test automation.</a:t>
            </a:r>
          </a:p>
          <a:p>
            <a:pPr marL="342900" indent="-342900">
              <a:lnSpc>
                <a:spcPts val="2799"/>
              </a:lnSpc>
              <a:buFont typeface="Wingdings" panose="05000000000000000000" pitchFamily="2" charset="2"/>
              <a:buChar char="Ø"/>
            </a:pPr>
            <a:r>
              <a:rPr lang="en-US" sz="2400" dirty="0">
                <a:latin typeface="Open Sans" panose="020B0606030504020204" pitchFamily="34" charset="0"/>
                <a:ea typeface="Open Sans" panose="020B0606030504020204" pitchFamily="34" charset="0"/>
                <a:cs typeface="Open Sans" panose="020B0606030504020204" pitchFamily="34" charset="0"/>
              </a:rPr>
              <a:t>It can be easily integrated with major testing frameworks like Junit , TestNG , cucumber etc.</a:t>
            </a:r>
          </a:p>
          <a:p>
            <a:pPr marL="342900" indent="-342900">
              <a:lnSpc>
                <a:spcPts val="2799"/>
              </a:lnSpc>
              <a:buFont typeface="Wingdings" panose="05000000000000000000" pitchFamily="2" charset="2"/>
              <a:buChar char="Ø"/>
            </a:pPr>
            <a:r>
              <a:rPr lang="en-US" sz="2400" dirty="0">
                <a:latin typeface="Open Sans" panose="020B0606030504020204" pitchFamily="34" charset="0"/>
                <a:ea typeface="Open Sans" panose="020B0606030504020204" pitchFamily="34" charset="0"/>
                <a:cs typeface="Open Sans" panose="020B0606030504020204" pitchFamily="34" charset="0"/>
              </a:rPr>
              <a:t>These reports are mainly HTML documents that depict results as pie charts.</a:t>
            </a:r>
          </a:p>
          <a:p>
            <a:pPr marL="342900" indent="-342900">
              <a:lnSpc>
                <a:spcPts val="2799"/>
              </a:lnSpc>
              <a:buFont typeface="Wingdings" panose="05000000000000000000" pitchFamily="2" charset="2"/>
              <a:buChar char="Ø"/>
            </a:pPr>
            <a:r>
              <a:rPr lang="en-US" sz="2400" dirty="0">
                <a:latin typeface="Open Sans" panose="020B0606030504020204" pitchFamily="34" charset="0"/>
                <a:ea typeface="Open Sans" panose="020B0606030504020204" pitchFamily="34" charset="0"/>
                <a:cs typeface="Open Sans" panose="020B0606030504020204" pitchFamily="34" charset="0"/>
              </a:rPr>
              <a:t>They also allow generation of screenshots , logs and other details.</a:t>
            </a:r>
          </a:p>
          <a:p>
            <a:pPr marL="342900" indent="-342900">
              <a:lnSpc>
                <a:spcPts val="2799"/>
              </a:lnSpc>
              <a:buFont typeface="Wingdings" panose="05000000000000000000" pitchFamily="2" charset="2"/>
              <a:buChar char="Ø"/>
            </a:pPr>
            <a:r>
              <a:rPr lang="en-US" sz="2400" dirty="0">
                <a:latin typeface="Open Sans" panose="020B0606030504020204" pitchFamily="34" charset="0"/>
                <a:ea typeface="Open Sans" panose="020B0606030504020204" pitchFamily="34" charset="0"/>
                <a:cs typeface="Open Sans" panose="020B0606030504020204" pitchFamily="34" charset="0"/>
              </a:rPr>
              <a:t>Once an automated test scripts runs successfully , testers need to generate test execution reports in order to understand clearly about the results.</a:t>
            </a:r>
          </a:p>
        </p:txBody>
      </p:sp>
      <p:pic>
        <p:nvPicPr>
          <p:cNvPr id="8" name="Image 0" descr="preencoded.png">
            <a:extLst>
              <a:ext uri="{FF2B5EF4-FFF2-40B4-BE49-F238E27FC236}">
                <a16:creationId xmlns:a16="http://schemas.microsoft.com/office/drawing/2014/main" id="{029510E8-31B5-A002-201F-2C46CFF97CFB}"/>
              </a:ext>
            </a:extLst>
          </p:cNvPr>
          <p:cNvPicPr>
            <a:picLocks noChangeAspect="1"/>
          </p:cNvPicPr>
          <p:nvPr/>
        </p:nvPicPr>
        <p:blipFill>
          <a:blip r:embed="rId4"/>
          <a:stretch>
            <a:fillRect/>
          </a:stretch>
        </p:blipFill>
        <p:spPr>
          <a:xfrm>
            <a:off x="9144000" y="0"/>
            <a:ext cx="5486400" cy="8382000"/>
          </a:xfrm>
          <a:prstGeom prst="rect">
            <a:avLst/>
          </a:prstGeom>
        </p:spPr>
      </p:pic>
      <p:pic>
        <p:nvPicPr>
          <p:cNvPr id="10" name="Picture 9">
            <a:extLst>
              <a:ext uri="{FF2B5EF4-FFF2-40B4-BE49-F238E27FC236}">
                <a16:creationId xmlns:a16="http://schemas.microsoft.com/office/drawing/2014/main" id="{E95ECCFD-7CD6-B2B7-C7A6-63508201B5F3}"/>
              </a:ext>
            </a:extLst>
          </p:cNvPr>
          <p:cNvPicPr>
            <a:picLocks noChangeAspect="1"/>
          </p:cNvPicPr>
          <p:nvPr/>
        </p:nvPicPr>
        <p:blipFill>
          <a:blip r:embed="rId5"/>
          <a:stretch>
            <a:fillRect/>
          </a:stretch>
        </p:blipFill>
        <p:spPr>
          <a:xfrm>
            <a:off x="7070322" y="1557342"/>
            <a:ext cx="768926" cy="791878"/>
          </a:xfrm>
          <a:prstGeom prst="rect">
            <a:avLst/>
          </a:prstGeom>
        </p:spPr>
      </p:pic>
    </p:spTree>
    <p:extLst>
      <p:ext uri="{BB962C8B-B14F-4D97-AF65-F5344CB8AC3E}">
        <p14:creationId xmlns:p14="http://schemas.microsoft.com/office/powerpoint/2010/main" val="493461760"/>
      </p:ext>
    </p:extLst>
  </p:cSld>
  <p:clrMapOvr>
    <a:masterClrMapping/>
  </p:clrMapOvr>
  <mc:AlternateContent xmlns:mc="http://schemas.openxmlformats.org/markup-compatibility/2006" xmlns:p14="http://schemas.microsoft.com/office/powerpoint/2010/main">
    <mc:Choice Requires="p14">
      <p:transition spd="slow" p14:dur="2000" advTm="8665"/>
    </mc:Choice>
    <mc:Fallback xmlns="">
      <p:transition spd="slow" advTm="866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60437" y="0"/>
            <a:ext cx="14630400" cy="8229600"/>
          </a:xfrm>
          <a:prstGeom prst="rect">
            <a:avLst/>
          </a:prstGeom>
          <a:solidFill>
            <a:srgbClr val="FFF8F0"/>
          </a:solidFill>
          <a:ln/>
        </p:spPr>
        <p:txBody>
          <a:bodyPr/>
          <a:lstStyle/>
          <a:p>
            <a:endParaRPr lang="en-IN" dirty="0"/>
          </a:p>
        </p:txBody>
      </p:sp>
      <p:sp>
        <p:nvSpPr>
          <p:cNvPr id="4" name="Text 2"/>
          <p:cNvSpPr/>
          <p:nvPr/>
        </p:nvSpPr>
        <p:spPr>
          <a:xfrm>
            <a:off x="2304693" y="1022087"/>
            <a:ext cx="9880890" cy="902966"/>
          </a:xfrm>
          <a:prstGeom prst="rect">
            <a:avLst/>
          </a:prstGeom>
          <a:noFill/>
          <a:ln/>
        </p:spPr>
        <p:txBody>
          <a:bodyPr wrap="none" rtlCol="0" anchor="t"/>
          <a:lstStyle/>
          <a:p>
            <a:r>
              <a:rPr lang="en-IN" sz="4400" b="1" dirty="0">
                <a:solidFill>
                  <a:schemeClr val="accent2">
                    <a:lumMod val="50000"/>
                  </a:schemeClr>
                </a:solidFill>
                <a:latin typeface="Arial Black" panose="020B0A04020102020204" pitchFamily="34" charset="0"/>
              </a:rPr>
              <a:t>Code Snippet of Extent Reports</a:t>
            </a:r>
          </a:p>
        </p:txBody>
      </p:sp>
      <p:sp>
        <p:nvSpPr>
          <p:cNvPr id="8" name="Text 5"/>
          <p:cNvSpPr/>
          <p:nvPr/>
        </p:nvSpPr>
        <p:spPr>
          <a:xfrm>
            <a:off x="4819650"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9" name="Text 6"/>
          <p:cNvSpPr/>
          <p:nvPr/>
        </p:nvSpPr>
        <p:spPr>
          <a:xfrm>
            <a:off x="4819650" y="2967514"/>
            <a:ext cx="2232065" cy="2132409"/>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7601307" y="2398157"/>
            <a:ext cx="2221944" cy="347186"/>
          </a:xfrm>
          <a:prstGeom prst="rect">
            <a:avLst/>
          </a:prstGeom>
          <a:noFill/>
          <a:ln/>
        </p:spPr>
        <p:txBody>
          <a:bodyPr wrap="none" rtlCol="0" anchor="t"/>
          <a:lstStyle/>
          <a:p>
            <a:pPr marL="0" indent="0">
              <a:lnSpc>
                <a:spcPts val="2734"/>
              </a:lnSpc>
              <a:buNone/>
            </a:pPr>
            <a:endParaRPr lang="en-US" sz="2800" b="1" dirty="0">
              <a:solidFill>
                <a:schemeClr val="accent6">
                  <a:lumMod val="50000"/>
                </a:schemeClr>
              </a:solidFill>
            </a:endParaRPr>
          </a:p>
        </p:txBody>
      </p:sp>
      <p:sp>
        <p:nvSpPr>
          <p:cNvPr id="11" name="Text 8"/>
          <p:cNvSpPr/>
          <p:nvPr/>
        </p:nvSpPr>
        <p:spPr>
          <a:xfrm>
            <a:off x="7601307" y="2967514"/>
            <a:ext cx="2232065" cy="1777008"/>
          </a:xfrm>
          <a:prstGeom prst="rect">
            <a:avLst/>
          </a:prstGeom>
          <a:noFill/>
          <a:ln/>
        </p:spPr>
        <p:txBody>
          <a:bodyPr wrap="square" rtlCol="0" anchor="t"/>
          <a:lstStyle/>
          <a:p>
            <a:pPr marL="0" indent="0">
              <a:lnSpc>
                <a:spcPts val="2799"/>
              </a:lnSpc>
              <a:buNone/>
            </a:pPr>
            <a:endParaRPr lang="en-US" sz="1750" dirty="0"/>
          </a:p>
        </p:txBody>
      </p:sp>
      <p:sp>
        <p:nvSpPr>
          <p:cNvPr id="13" name="Text 10"/>
          <p:cNvSpPr/>
          <p:nvPr/>
        </p:nvSpPr>
        <p:spPr>
          <a:xfrm>
            <a:off x="10382964" y="2931200"/>
            <a:ext cx="2232065" cy="45719"/>
          </a:xfrm>
          <a:prstGeom prst="rect">
            <a:avLst/>
          </a:prstGeom>
          <a:noFill/>
          <a:ln/>
        </p:spPr>
        <p:txBody>
          <a:bodyPr wrap="square" rtlCol="0" anchor="t"/>
          <a:lstStyle/>
          <a:p>
            <a:pPr marL="0" indent="0">
              <a:lnSpc>
                <a:spcPts val="2799"/>
              </a:lnSpc>
              <a:buNone/>
            </a:pPr>
            <a:endParaRPr lang="en-US" sz="1750" dirty="0"/>
          </a:p>
        </p:txBody>
      </p:sp>
      <p:pic>
        <p:nvPicPr>
          <p:cNvPr id="16" name="Picture 15">
            <a:extLst>
              <a:ext uri="{FF2B5EF4-FFF2-40B4-BE49-F238E27FC236}">
                <a16:creationId xmlns:a16="http://schemas.microsoft.com/office/drawing/2014/main" id="{17D21852-4777-0FA9-45FA-39200BE9D6FE}"/>
              </a:ext>
            </a:extLst>
          </p:cNvPr>
          <p:cNvPicPr>
            <a:picLocks noChangeAspect="1"/>
          </p:cNvPicPr>
          <p:nvPr/>
        </p:nvPicPr>
        <p:blipFill>
          <a:blip r:embed="rId3"/>
          <a:stretch>
            <a:fillRect/>
          </a:stretch>
        </p:blipFill>
        <p:spPr>
          <a:xfrm>
            <a:off x="103908" y="221864"/>
            <a:ext cx="768926" cy="791878"/>
          </a:xfrm>
          <a:prstGeom prst="rect">
            <a:avLst/>
          </a:prstGeom>
        </p:spPr>
      </p:pic>
      <p:pic>
        <p:nvPicPr>
          <p:cNvPr id="17" name="Picture 16">
            <a:extLst>
              <a:ext uri="{FF2B5EF4-FFF2-40B4-BE49-F238E27FC236}">
                <a16:creationId xmlns:a16="http://schemas.microsoft.com/office/drawing/2014/main" id="{0C1147C2-CC4D-4FAE-89B8-029E46E8CE45}"/>
              </a:ext>
            </a:extLst>
          </p:cNvPr>
          <p:cNvPicPr>
            <a:picLocks noChangeAspect="1"/>
          </p:cNvPicPr>
          <p:nvPr/>
        </p:nvPicPr>
        <p:blipFill rotWithShape="1">
          <a:blip r:embed="rId4"/>
          <a:srcRect l="29474" r="12534" b="13155"/>
          <a:stretch/>
        </p:blipFill>
        <p:spPr>
          <a:xfrm>
            <a:off x="967664" y="2156716"/>
            <a:ext cx="5650031" cy="4447812"/>
          </a:xfrm>
          <a:prstGeom prst="rect">
            <a:avLst/>
          </a:prstGeom>
        </p:spPr>
      </p:pic>
      <p:pic>
        <p:nvPicPr>
          <p:cNvPr id="19" name="Picture 18">
            <a:extLst>
              <a:ext uri="{FF2B5EF4-FFF2-40B4-BE49-F238E27FC236}">
                <a16:creationId xmlns:a16="http://schemas.microsoft.com/office/drawing/2014/main" id="{C42D5317-4240-4722-ABC7-D69DF1285289}"/>
              </a:ext>
            </a:extLst>
          </p:cNvPr>
          <p:cNvPicPr>
            <a:picLocks noChangeAspect="1"/>
          </p:cNvPicPr>
          <p:nvPr/>
        </p:nvPicPr>
        <p:blipFill rotWithShape="1">
          <a:blip r:embed="rId5"/>
          <a:srcRect t="9419" r="5831" b="8311"/>
          <a:stretch/>
        </p:blipFill>
        <p:spPr>
          <a:xfrm>
            <a:off x="7069178" y="2178168"/>
            <a:ext cx="2752826" cy="2325178"/>
          </a:xfrm>
          <a:prstGeom prst="rect">
            <a:avLst/>
          </a:prstGeom>
        </p:spPr>
      </p:pic>
      <p:pic>
        <p:nvPicPr>
          <p:cNvPr id="21" name="Picture 20">
            <a:extLst>
              <a:ext uri="{FF2B5EF4-FFF2-40B4-BE49-F238E27FC236}">
                <a16:creationId xmlns:a16="http://schemas.microsoft.com/office/drawing/2014/main" id="{40B49D89-1982-46D8-BB2C-B3436EEB2B2A}"/>
              </a:ext>
            </a:extLst>
          </p:cNvPr>
          <p:cNvPicPr>
            <a:picLocks noChangeAspect="1"/>
          </p:cNvPicPr>
          <p:nvPr/>
        </p:nvPicPr>
        <p:blipFill>
          <a:blip r:embed="rId6"/>
          <a:stretch>
            <a:fillRect/>
          </a:stretch>
        </p:blipFill>
        <p:spPr>
          <a:xfrm>
            <a:off x="10068556" y="2161529"/>
            <a:ext cx="3955983" cy="2325179"/>
          </a:xfrm>
          <a:prstGeom prst="rect">
            <a:avLst/>
          </a:prstGeom>
        </p:spPr>
      </p:pic>
      <p:pic>
        <p:nvPicPr>
          <p:cNvPr id="23" name="Picture 22">
            <a:extLst>
              <a:ext uri="{FF2B5EF4-FFF2-40B4-BE49-F238E27FC236}">
                <a16:creationId xmlns:a16="http://schemas.microsoft.com/office/drawing/2014/main" id="{228ACFFA-0EB3-4DA8-AA69-911BA26FC0D4}"/>
              </a:ext>
            </a:extLst>
          </p:cNvPr>
          <p:cNvPicPr>
            <a:picLocks noChangeAspect="1"/>
          </p:cNvPicPr>
          <p:nvPr/>
        </p:nvPicPr>
        <p:blipFill>
          <a:blip r:embed="rId7"/>
          <a:stretch>
            <a:fillRect/>
          </a:stretch>
        </p:blipFill>
        <p:spPr>
          <a:xfrm>
            <a:off x="8655805" y="4889633"/>
            <a:ext cx="3164018" cy="1934679"/>
          </a:xfrm>
          <a:prstGeom prst="rect">
            <a:avLst/>
          </a:prstGeom>
        </p:spPr>
      </p:pic>
    </p:spTree>
    <p:extLst>
      <p:ext uri="{BB962C8B-B14F-4D97-AF65-F5344CB8AC3E}">
        <p14:creationId xmlns:p14="http://schemas.microsoft.com/office/powerpoint/2010/main" val="3466315911"/>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r>
              <a:rPr lang="en-US" sz="4400" b="1" dirty="0">
                <a:solidFill>
                  <a:schemeClr val="tx2">
                    <a:lumMod val="50000"/>
                  </a:schemeClr>
                </a:solidFill>
                <a:latin typeface="Arial Black" panose="020B0A04020102020204" pitchFamily="34" charset="0"/>
                <a:cs typeface="Times New Roman" pitchFamily="18" charset="0"/>
              </a:rPr>
              <a:t>AGENDA</a:t>
            </a:r>
          </a:p>
          <a:p>
            <a:endParaRPr lang="en-US" sz="4400" b="1" dirty="0">
              <a:solidFill>
                <a:schemeClr val="tx2">
                  <a:lumMod val="50000"/>
                </a:schemeClr>
              </a:solidFill>
              <a:latin typeface="Arial Black" panose="020B0A04020102020204" pitchFamily="34" charset="0"/>
              <a:cs typeface="Times New Roman" pitchFamily="18" charset="0"/>
            </a:endParaRPr>
          </a:p>
          <a:p>
            <a:pPr marL="571500" indent="-571500">
              <a:buFont typeface="Arial" panose="020B0604020202020204" pitchFamily="34" charset="0"/>
              <a:buChar char="•"/>
            </a:pPr>
            <a:r>
              <a:rPr lang="en-US" sz="4000" dirty="0">
                <a:latin typeface="Open Sans"/>
                <a:cs typeface="Times New Roman" pitchFamily="18" charset="0"/>
              </a:rPr>
              <a:t>Introduction</a:t>
            </a:r>
          </a:p>
          <a:p>
            <a:pPr marL="571500" indent="-571500">
              <a:buFont typeface="Arial" panose="020B0604020202020204" pitchFamily="34" charset="0"/>
              <a:buChar char="•"/>
            </a:pPr>
            <a:r>
              <a:rPr lang="en-US" sz="4000" dirty="0">
                <a:latin typeface="Open Sans"/>
                <a:cs typeface="Times New Roman" pitchFamily="18" charset="0"/>
              </a:rPr>
              <a:t>Selenium</a:t>
            </a:r>
          </a:p>
          <a:p>
            <a:pPr marL="571500" indent="-571500">
              <a:buFont typeface="Arial" panose="020B0604020202020204" pitchFamily="34" charset="0"/>
              <a:buChar char="•"/>
            </a:pPr>
            <a:r>
              <a:rPr lang="en-US" sz="4000" dirty="0">
                <a:latin typeface="Open Sans"/>
                <a:cs typeface="Times New Roman" pitchFamily="18" charset="0"/>
              </a:rPr>
              <a:t>Cucumber</a:t>
            </a:r>
          </a:p>
          <a:p>
            <a:pPr marL="571500" indent="-571500">
              <a:buFont typeface="Arial" panose="020B0604020202020204" pitchFamily="34" charset="0"/>
              <a:buChar char="•"/>
            </a:pPr>
            <a:r>
              <a:rPr lang="en-US" sz="4000" dirty="0" err="1">
                <a:latin typeface="Open Sans"/>
                <a:cs typeface="Times New Roman" pitchFamily="18" charset="0"/>
              </a:rPr>
              <a:t>TestNG</a:t>
            </a:r>
            <a:endParaRPr lang="en-US" sz="4000" dirty="0">
              <a:latin typeface="Open Sans"/>
              <a:cs typeface="Times New Roman" pitchFamily="18" charset="0"/>
            </a:endParaRPr>
          </a:p>
          <a:p>
            <a:pPr marL="571500" indent="-571500">
              <a:buFont typeface="Arial" panose="020B0604020202020204" pitchFamily="34" charset="0"/>
              <a:buChar char="•"/>
            </a:pPr>
            <a:r>
              <a:rPr lang="en-US" sz="4000" dirty="0">
                <a:latin typeface="Open Sans"/>
                <a:cs typeface="Times New Roman" pitchFamily="18" charset="0"/>
              </a:rPr>
              <a:t>POM Framework</a:t>
            </a:r>
          </a:p>
          <a:p>
            <a:pPr marL="571500" indent="-571500">
              <a:buFont typeface="Arial" panose="020B0604020202020204" pitchFamily="34" charset="0"/>
              <a:buChar char="•"/>
            </a:pPr>
            <a:r>
              <a:rPr lang="en-US" sz="4000" dirty="0">
                <a:latin typeface="Open Sans"/>
                <a:cs typeface="Times New Roman" pitchFamily="18" charset="0"/>
              </a:rPr>
              <a:t>Listeners &amp; </a:t>
            </a:r>
            <a:r>
              <a:rPr lang="en-US" sz="4000" dirty="0" err="1">
                <a:latin typeface="Open Sans"/>
                <a:cs typeface="Times New Roman" pitchFamily="18" charset="0"/>
              </a:rPr>
              <a:t>IRetry</a:t>
            </a:r>
            <a:r>
              <a:rPr lang="en-US" sz="4000" dirty="0">
                <a:latin typeface="Open Sans"/>
                <a:cs typeface="Times New Roman" pitchFamily="18" charset="0"/>
              </a:rPr>
              <a:t> </a:t>
            </a:r>
            <a:r>
              <a:rPr lang="en-US" sz="4000" dirty="0" err="1">
                <a:latin typeface="Open Sans"/>
                <a:cs typeface="Times New Roman" pitchFamily="18" charset="0"/>
              </a:rPr>
              <a:t>Analyser</a:t>
            </a:r>
            <a:endParaRPr lang="en-US" sz="4000" dirty="0">
              <a:latin typeface="Open Sans"/>
              <a:cs typeface="Times New Roman" pitchFamily="18" charset="0"/>
            </a:endParaRPr>
          </a:p>
          <a:p>
            <a:pPr marL="571500" indent="-571500">
              <a:buFont typeface="Arial" panose="020B0604020202020204" pitchFamily="34" charset="0"/>
              <a:buChar char="•"/>
            </a:pPr>
            <a:r>
              <a:rPr lang="en-US" sz="4000" dirty="0">
                <a:latin typeface="Open Sans"/>
                <a:cs typeface="Times New Roman" pitchFamily="18" charset="0"/>
              </a:rPr>
              <a:t>Extent Reports &amp; Logs</a:t>
            </a:r>
          </a:p>
          <a:p>
            <a:pPr marL="571500" indent="-571500">
              <a:buFont typeface="Arial" panose="020B0604020202020204" pitchFamily="34" charset="0"/>
              <a:buChar char="•"/>
            </a:pPr>
            <a:r>
              <a:rPr lang="en-US" sz="4000" dirty="0">
                <a:latin typeface="Open Sans"/>
                <a:cs typeface="Times New Roman" pitchFamily="18" charset="0"/>
              </a:rPr>
              <a:t>Excel</a:t>
            </a:r>
          </a:p>
          <a:p>
            <a:pPr marL="571500" indent="-571500">
              <a:buFont typeface="Arial" panose="020B0604020202020204" pitchFamily="34" charset="0"/>
              <a:buChar char="•"/>
            </a:pPr>
            <a:r>
              <a:rPr lang="en-US" sz="4000" dirty="0">
                <a:latin typeface="Open Sans"/>
                <a:cs typeface="Times New Roman" pitchFamily="18" charset="0"/>
              </a:rPr>
              <a:t>Jira</a:t>
            </a:r>
          </a:p>
          <a:p>
            <a:pPr marL="571500" indent="-571500">
              <a:buFont typeface="Arial" panose="020B0604020202020204" pitchFamily="34" charset="0"/>
              <a:buChar char="•"/>
            </a:pPr>
            <a:r>
              <a:rPr lang="en-US" sz="4000" dirty="0">
                <a:latin typeface="Open Sans"/>
                <a:cs typeface="Times New Roman" pitchFamily="18" charset="0"/>
              </a:rPr>
              <a:t>Outputs</a:t>
            </a:r>
          </a:p>
          <a:p>
            <a:pPr marL="457200" indent="-457200">
              <a:buFont typeface="Wingdings" panose="05000000000000000000" pitchFamily="2" charset="2"/>
              <a:buChar char="Ø"/>
            </a:pP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Tree>
    <p:extLst>
      <p:ext uri="{BB962C8B-B14F-4D97-AF65-F5344CB8AC3E}">
        <p14:creationId xmlns:p14="http://schemas.microsoft.com/office/powerpoint/2010/main" val="3425733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273606" y="9625"/>
            <a:ext cx="14630400" cy="8229600"/>
          </a:xfrm>
          <a:prstGeom prst="rect">
            <a:avLst/>
          </a:prstGeom>
          <a:solidFill>
            <a:srgbClr val="FFF8F0"/>
          </a:solidFill>
          <a:ln/>
        </p:spPr>
        <p:txBody>
          <a:bodyPr/>
          <a:lstStyle/>
          <a:p>
            <a:endParaRPr lang="en-IN" dirty="0"/>
          </a:p>
        </p:txBody>
      </p:sp>
      <p:sp>
        <p:nvSpPr>
          <p:cNvPr id="4" name="Text 2"/>
          <p:cNvSpPr/>
          <p:nvPr/>
        </p:nvSpPr>
        <p:spPr>
          <a:xfrm>
            <a:off x="2037992" y="1148358"/>
            <a:ext cx="9175439" cy="694373"/>
          </a:xfrm>
          <a:prstGeom prst="rect">
            <a:avLst/>
          </a:prstGeom>
          <a:noFill/>
          <a:ln/>
        </p:spPr>
        <p:txBody>
          <a:bodyPr wrap="none" rtlCol="0" anchor="t"/>
          <a:lstStyle/>
          <a:p>
            <a:pPr algn="ctr"/>
            <a:r>
              <a:rPr lang="en-IN" sz="4400" b="1" dirty="0">
                <a:solidFill>
                  <a:schemeClr val="accent2">
                    <a:lumMod val="50000"/>
                  </a:schemeClr>
                </a:solidFill>
                <a:latin typeface="Arial Black" panose="020B0A04020102020204" pitchFamily="34" charset="0"/>
              </a:rPr>
              <a:t>Screenshots</a:t>
            </a:r>
          </a:p>
        </p:txBody>
      </p:sp>
      <p:sp>
        <p:nvSpPr>
          <p:cNvPr id="5" name="Text 3"/>
          <p:cNvSpPr/>
          <p:nvPr/>
        </p:nvSpPr>
        <p:spPr>
          <a:xfrm>
            <a:off x="2037993"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6" name="Text 4"/>
          <p:cNvSpPr/>
          <p:nvPr/>
        </p:nvSpPr>
        <p:spPr>
          <a:xfrm>
            <a:off x="2037993" y="2967514"/>
            <a:ext cx="2232065" cy="2487811"/>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4819650"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9" name="Text 6"/>
          <p:cNvSpPr/>
          <p:nvPr/>
        </p:nvSpPr>
        <p:spPr>
          <a:xfrm>
            <a:off x="4819650" y="2967514"/>
            <a:ext cx="2232065" cy="2132409"/>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7601307" y="2398157"/>
            <a:ext cx="2221944" cy="347186"/>
          </a:xfrm>
          <a:prstGeom prst="rect">
            <a:avLst/>
          </a:prstGeom>
          <a:noFill/>
          <a:ln/>
        </p:spPr>
        <p:txBody>
          <a:bodyPr wrap="none" rtlCol="0" anchor="t"/>
          <a:lstStyle/>
          <a:p>
            <a:pPr marL="0" indent="0">
              <a:lnSpc>
                <a:spcPts val="2734"/>
              </a:lnSpc>
              <a:buNone/>
            </a:pPr>
            <a:endParaRPr lang="en-US" sz="2800" b="1" dirty="0">
              <a:solidFill>
                <a:schemeClr val="accent6">
                  <a:lumMod val="50000"/>
                </a:schemeClr>
              </a:solidFill>
            </a:endParaRPr>
          </a:p>
        </p:txBody>
      </p:sp>
      <p:sp>
        <p:nvSpPr>
          <p:cNvPr id="11" name="Text 8"/>
          <p:cNvSpPr/>
          <p:nvPr/>
        </p:nvSpPr>
        <p:spPr>
          <a:xfrm>
            <a:off x="7601307" y="2967514"/>
            <a:ext cx="2232065"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10382964" y="2375892"/>
            <a:ext cx="2387463" cy="355402"/>
          </a:xfrm>
          <a:prstGeom prst="rect">
            <a:avLst/>
          </a:prstGeom>
          <a:noFill/>
          <a:ln/>
        </p:spPr>
        <p:txBody>
          <a:bodyPr wrap="none" rtlCol="0" anchor="t"/>
          <a:lstStyle/>
          <a:p>
            <a:pPr marL="0" indent="0">
              <a:lnSpc>
                <a:spcPts val="2799"/>
              </a:lnSpc>
              <a:buNone/>
            </a:pPr>
            <a:endParaRPr lang="en-US" sz="2200" dirty="0">
              <a:solidFill>
                <a:schemeClr val="accent6">
                  <a:lumMod val="50000"/>
                </a:schemeClr>
              </a:solidFill>
            </a:endParaRPr>
          </a:p>
        </p:txBody>
      </p:sp>
      <p:sp>
        <p:nvSpPr>
          <p:cNvPr id="13" name="Text 10"/>
          <p:cNvSpPr/>
          <p:nvPr/>
        </p:nvSpPr>
        <p:spPr>
          <a:xfrm>
            <a:off x="10382964" y="2931200"/>
            <a:ext cx="2232065" cy="2132409"/>
          </a:xfrm>
          <a:prstGeom prst="rect">
            <a:avLst/>
          </a:prstGeom>
          <a:noFill/>
          <a:ln/>
        </p:spPr>
        <p:txBody>
          <a:bodyPr wrap="square" rtlCol="0" anchor="t"/>
          <a:lstStyle/>
          <a:p>
            <a:pPr marL="0" indent="0">
              <a:lnSpc>
                <a:spcPts val="2799"/>
              </a:lnSpc>
              <a:buNone/>
            </a:pPr>
            <a:endParaRPr lang="en-US" sz="1750" dirty="0"/>
          </a:p>
        </p:txBody>
      </p:sp>
      <p:pic>
        <p:nvPicPr>
          <p:cNvPr id="16" name="Picture 15">
            <a:extLst>
              <a:ext uri="{FF2B5EF4-FFF2-40B4-BE49-F238E27FC236}">
                <a16:creationId xmlns:a16="http://schemas.microsoft.com/office/drawing/2014/main" id="{17D21852-4777-0FA9-45FA-39200BE9D6FE}"/>
              </a:ext>
            </a:extLst>
          </p:cNvPr>
          <p:cNvPicPr>
            <a:picLocks noChangeAspect="1"/>
          </p:cNvPicPr>
          <p:nvPr/>
        </p:nvPicPr>
        <p:blipFill>
          <a:blip r:embed="rId3"/>
          <a:stretch>
            <a:fillRect/>
          </a:stretch>
        </p:blipFill>
        <p:spPr>
          <a:xfrm>
            <a:off x="103908" y="1013742"/>
            <a:ext cx="768926" cy="791878"/>
          </a:xfrm>
          <a:prstGeom prst="rect">
            <a:avLst/>
          </a:prstGeom>
        </p:spPr>
      </p:pic>
      <p:sp>
        <p:nvSpPr>
          <p:cNvPr id="7" name="TextBox 6">
            <a:extLst>
              <a:ext uri="{FF2B5EF4-FFF2-40B4-BE49-F238E27FC236}">
                <a16:creationId xmlns:a16="http://schemas.microsoft.com/office/drawing/2014/main" id="{4E3D36DF-95DE-4734-BE55-2E5B39949D40}"/>
              </a:ext>
            </a:extLst>
          </p:cNvPr>
          <p:cNvSpPr txBox="1"/>
          <p:nvPr/>
        </p:nvSpPr>
        <p:spPr>
          <a:xfrm>
            <a:off x="741145" y="2152476"/>
            <a:ext cx="4870384" cy="452431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Open Sans"/>
                <a:ea typeface="Open Sans"/>
              </a:rPr>
              <a:t>By capturing screenshots , testers can easily identify what and where the test fails during the testing and captures the screenshot only when a test fails.</a:t>
            </a:r>
          </a:p>
          <a:p>
            <a:pPr marL="342900" indent="-342900">
              <a:buFont typeface="Arial" panose="020B0604020202020204" pitchFamily="34" charset="0"/>
              <a:buChar char="•"/>
            </a:pPr>
            <a:r>
              <a:rPr lang="en-IN" sz="2400" dirty="0">
                <a:latin typeface="Open Sans"/>
                <a:ea typeface="Open Sans"/>
              </a:rPr>
              <a:t>Call </a:t>
            </a:r>
            <a:r>
              <a:rPr lang="en-IN" sz="2400" dirty="0" err="1">
                <a:latin typeface="Open Sans"/>
                <a:ea typeface="Open Sans"/>
              </a:rPr>
              <a:t>getScreenshotAs</a:t>
            </a:r>
            <a:r>
              <a:rPr lang="en-IN" sz="2400" dirty="0">
                <a:latin typeface="Open Sans"/>
                <a:ea typeface="Open Sans"/>
              </a:rPr>
              <a:t> method to create image file.</a:t>
            </a:r>
          </a:p>
          <a:p>
            <a:pPr marL="342900" indent="-342900">
              <a:buFont typeface="Arial" panose="020B0604020202020204" pitchFamily="34" charset="0"/>
              <a:buChar char="•"/>
            </a:pPr>
            <a:r>
              <a:rPr lang="en-IN" sz="2400" dirty="0" err="1">
                <a:latin typeface="Open Sans"/>
                <a:ea typeface="Open Sans"/>
              </a:rPr>
              <a:t>OutputType</a:t>
            </a:r>
            <a:r>
              <a:rPr lang="en-IN" sz="2400" dirty="0">
                <a:latin typeface="Open Sans"/>
                <a:ea typeface="Open Sans"/>
              </a:rPr>
              <a:t> defines the output type(Failure Screenshot) for the required screenshot.</a:t>
            </a:r>
          </a:p>
          <a:p>
            <a:endParaRPr lang="en-IN" sz="2400" dirty="0">
              <a:latin typeface="Open Sans"/>
              <a:ea typeface="Open Sans"/>
            </a:endParaRPr>
          </a:p>
        </p:txBody>
      </p:sp>
      <p:pic>
        <p:nvPicPr>
          <p:cNvPr id="15" name="Picture 14">
            <a:extLst>
              <a:ext uri="{FF2B5EF4-FFF2-40B4-BE49-F238E27FC236}">
                <a16:creationId xmlns:a16="http://schemas.microsoft.com/office/drawing/2014/main" id="{76A69FD6-1A6D-4172-8C65-B50DBD93EC50}"/>
              </a:ext>
            </a:extLst>
          </p:cNvPr>
          <p:cNvPicPr>
            <a:picLocks noChangeAspect="1"/>
          </p:cNvPicPr>
          <p:nvPr/>
        </p:nvPicPr>
        <p:blipFill>
          <a:blip r:embed="rId4"/>
          <a:stretch>
            <a:fillRect/>
          </a:stretch>
        </p:blipFill>
        <p:spPr>
          <a:xfrm>
            <a:off x="6564182" y="2152476"/>
            <a:ext cx="6709056" cy="3302849"/>
          </a:xfrm>
          <a:prstGeom prst="rect">
            <a:avLst/>
          </a:prstGeom>
        </p:spPr>
      </p:pic>
      <p:pic>
        <p:nvPicPr>
          <p:cNvPr id="18" name="Picture 17">
            <a:extLst>
              <a:ext uri="{FF2B5EF4-FFF2-40B4-BE49-F238E27FC236}">
                <a16:creationId xmlns:a16="http://schemas.microsoft.com/office/drawing/2014/main" id="{16D7E0A0-E62C-4AC2-8F6D-05896B714A3C}"/>
              </a:ext>
            </a:extLst>
          </p:cNvPr>
          <p:cNvPicPr>
            <a:picLocks noChangeAspect="1"/>
          </p:cNvPicPr>
          <p:nvPr/>
        </p:nvPicPr>
        <p:blipFill>
          <a:blip r:embed="rId5"/>
          <a:stretch>
            <a:fillRect/>
          </a:stretch>
        </p:blipFill>
        <p:spPr>
          <a:xfrm>
            <a:off x="7315199" y="5677495"/>
            <a:ext cx="5130266" cy="1920681"/>
          </a:xfrm>
          <a:prstGeom prst="rect">
            <a:avLst/>
          </a:prstGeom>
        </p:spPr>
      </p:pic>
    </p:spTree>
    <p:extLst>
      <p:ext uri="{BB962C8B-B14F-4D97-AF65-F5344CB8AC3E}">
        <p14:creationId xmlns:p14="http://schemas.microsoft.com/office/powerpoint/2010/main" val="4189193314"/>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endParaRPr lang="en-IN" dirty="0"/>
          </a:p>
        </p:txBody>
      </p:sp>
      <p:sp>
        <p:nvSpPr>
          <p:cNvPr id="4" name="Text 2"/>
          <p:cNvSpPr/>
          <p:nvPr/>
        </p:nvSpPr>
        <p:spPr>
          <a:xfrm>
            <a:off x="2037992" y="1148358"/>
            <a:ext cx="9175439" cy="694373"/>
          </a:xfrm>
          <a:prstGeom prst="rect">
            <a:avLst/>
          </a:prstGeom>
          <a:noFill/>
          <a:ln/>
        </p:spPr>
        <p:txBody>
          <a:bodyPr wrap="none" rtlCol="0" anchor="t"/>
          <a:lstStyle/>
          <a:p>
            <a:pPr algn="ctr"/>
            <a:endParaRPr lang="en-IN" sz="4400" b="1" dirty="0">
              <a:solidFill>
                <a:schemeClr val="accent2">
                  <a:lumMod val="50000"/>
                </a:schemeClr>
              </a:solidFill>
              <a:latin typeface="Arial Black" panose="020B0A04020102020204" pitchFamily="34" charset="0"/>
            </a:endParaRPr>
          </a:p>
        </p:txBody>
      </p:sp>
      <p:sp>
        <p:nvSpPr>
          <p:cNvPr id="5" name="Text 3"/>
          <p:cNvSpPr/>
          <p:nvPr/>
        </p:nvSpPr>
        <p:spPr>
          <a:xfrm>
            <a:off x="2037993"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6" name="Text 4"/>
          <p:cNvSpPr/>
          <p:nvPr/>
        </p:nvSpPr>
        <p:spPr>
          <a:xfrm>
            <a:off x="2037993" y="2967514"/>
            <a:ext cx="2232065" cy="2487811"/>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4819650"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9" name="Text 6"/>
          <p:cNvSpPr/>
          <p:nvPr/>
        </p:nvSpPr>
        <p:spPr>
          <a:xfrm>
            <a:off x="4819650" y="2967514"/>
            <a:ext cx="2232065" cy="2132409"/>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7601307" y="2398157"/>
            <a:ext cx="2221944" cy="347186"/>
          </a:xfrm>
          <a:prstGeom prst="rect">
            <a:avLst/>
          </a:prstGeom>
          <a:noFill/>
          <a:ln/>
        </p:spPr>
        <p:txBody>
          <a:bodyPr wrap="none" rtlCol="0" anchor="t"/>
          <a:lstStyle/>
          <a:p>
            <a:pPr marL="0" indent="0">
              <a:lnSpc>
                <a:spcPts val="2734"/>
              </a:lnSpc>
              <a:buNone/>
            </a:pPr>
            <a:endParaRPr lang="en-US" sz="2800" b="1" dirty="0">
              <a:solidFill>
                <a:schemeClr val="accent6">
                  <a:lumMod val="50000"/>
                </a:schemeClr>
              </a:solidFill>
            </a:endParaRPr>
          </a:p>
        </p:txBody>
      </p:sp>
      <p:sp>
        <p:nvSpPr>
          <p:cNvPr id="11" name="Text 8"/>
          <p:cNvSpPr/>
          <p:nvPr/>
        </p:nvSpPr>
        <p:spPr>
          <a:xfrm>
            <a:off x="7601307" y="2967514"/>
            <a:ext cx="2232065"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10382964" y="2375892"/>
            <a:ext cx="2387463" cy="355402"/>
          </a:xfrm>
          <a:prstGeom prst="rect">
            <a:avLst/>
          </a:prstGeom>
          <a:noFill/>
          <a:ln/>
        </p:spPr>
        <p:txBody>
          <a:bodyPr wrap="none" rtlCol="0" anchor="t"/>
          <a:lstStyle/>
          <a:p>
            <a:pPr marL="0" indent="0">
              <a:lnSpc>
                <a:spcPts val="2799"/>
              </a:lnSpc>
              <a:buNone/>
            </a:pPr>
            <a:endParaRPr lang="en-US" sz="2200" dirty="0">
              <a:solidFill>
                <a:schemeClr val="accent6">
                  <a:lumMod val="50000"/>
                </a:schemeClr>
              </a:solidFill>
            </a:endParaRPr>
          </a:p>
        </p:txBody>
      </p:sp>
      <p:sp>
        <p:nvSpPr>
          <p:cNvPr id="13" name="Text 10"/>
          <p:cNvSpPr/>
          <p:nvPr/>
        </p:nvSpPr>
        <p:spPr>
          <a:xfrm>
            <a:off x="10382964" y="2931200"/>
            <a:ext cx="2232065" cy="2132409"/>
          </a:xfrm>
          <a:prstGeom prst="rect">
            <a:avLst/>
          </a:prstGeom>
          <a:noFill/>
          <a:ln/>
        </p:spPr>
        <p:txBody>
          <a:bodyPr wrap="square" rtlCol="0" anchor="t"/>
          <a:lstStyle/>
          <a:p>
            <a:pPr marL="0" indent="0">
              <a:lnSpc>
                <a:spcPts val="2799"/>
              </a:lnSpc>
              <a:buNone/>
            </a:pPr>
            <a:endParaRPr lang="en-US" sz="1750" dirty="0"/>
          </a:p>
        </p:txBody>
      </p:sp>
      <p:pic>
        <p:nvPicPr>
          <p:cNvPr id="17" name="Picture 16">
            <a:extLst>
              <a:ext uri="{FF2B5EF4-FFF2-40B4-BE49-F238E27FC236}">
                <a16:creationId xmlns:a16="http://schemas.microsoft.com/office/drawing/2014/main" id="{DC9F3968-1075-5374-92A8-35814DE61752}"/>
              </a:ext>
            </a:extLst>
          </p:cNvPr>
          <p:cNvPicPr>
            <a:picLocks noChangeAspect="1"/>
          </p:cNvPicPr>
          <p:nvPr/>
        </p:nvPicPr>
        <p:blipFill>
          <a:blip r:embed="rId3"/>
          <a:stretch>
            <a:fillRect/>
          </a:stretch>
        </p:blipFill>
        <p:spPr>
          <a:xfrm>
            <a:off x="212797" y="99120"/>
            <a:ext cx="4552950" cy="3487221"/>
          </a:xfrm>
          <a:prstGeom prst="rect">
            <a:avLst/>
          </a:prstGeom>
        </p:spPr>
      </p:pic>
      <p:pic>
        <p:nvPicPr>
          <p:cNvPr id="20" name="Picture 19">
            <a:extLst>
              <a:ext uri="{FF2B5EF4-FFF2-40B4-BE49-F238E27FC236}">
                <a16:creationId xmlns:a16="http://schemas.microsoft.com/office/drawing/2014/main" id="{1E9C56EB-9DB0-97BD-BF45-49A5D706FE2D}"/>
              </a:ext>
            </a:extLst>
          </p:cNvPr>
          <p:cNvPicPr>
            <a:picLocks noChangeAspect="1"/>
          </p:cNvPicPr>
          <p:nvPr/>
        </p:nvPicPr>
        <p:blipFill>
          <a:blip r:embed="rId4"/>
          <a:stretch>
            <a:fillRect/>
          </a:stretch>
        </p:blipFill>
        <p:spPr>
          <a:xfrm>
            <a:off x="5200986" y="200641"/>
            <a:ext cx="4170827" cy="3429000"/>
          </a:xfrm>
          <a:prstGeom prst="rect">
            <a:avLst/>
          </a:prstGeom>
        </p:spPr>
      </p:pic>
      <p:pic>
        <p:nvPicPr>
          <p:cNvPr id="22" name="Picture 21">
            <a:extLst>
              <a:ext uri="{FF2B5EF4-FFF2-40B4-BE49-F238E27FC236}">
                <a16:creationId xmlns:a16="http://schemas.microsoft.com/office/drawing/2014/main" id="{25E6C840-0BC3-8DA9-17D7-62880D416CBD}"/>
              </a:ext>
            </a:extLst>
          </p:cNvPr>
          <p:cNvPicPr>
            <a:picLocks noChangeAspect="1"/>
          </p:cNvPicPr>
          <p:nvPr/>
        </p:nvPicPr>
        <p:blipFill>
          <a:blip r:embed="rId5"/>
          <a:stretch>
            <a:fillRect/>
          </a:stretch>
        </p:blipFill>
        <p:spPr>
          <a:xfrm>
            <a:off x="10042641" y="200641"/>
            <a:ext cx="4314465" cy="3429000"/>
          </a:xfrm>
          <a:prstGeom prst="rect">
            <a:avLst/>
          </a:prstGeom>
        </p:spPr>
      </p:pic>
      <p:pic>
        <p:nvPicPr>
          <p:cNvPr id="24" name="Picture 23">
            <a:extLst>
              <a:ext uri="{FF2B5EF4-FFF2-40B4-BE49-F238E27FC236}">
                <a16:creationId xmlns:a16="http://schemas.microsoft.com/office/drawing/2014/main" id="{367EE2A8-9BB2-ED9B-5F1F-EF43C4067407}"/>
              </a:ext>
            </a:extLst>
          </p:cNvPr>
          <p:cNvPicPr>
            <a:picLocks noChangeAspect="1"/>
          </p:cNvPicPr>
          <p:nvPr/>
        </p:nvPicPr>
        <p:blipFill>
          <a:blip r:embed="rId6"/>
          <a:stretch>
            <a:fillRect/>
          </a:stretch>
        </p:blipFill>
        <p:spPr>
          <a:xfrm>
            <a:off x="212797" y="4193470"/>
            <a:ext cx="4552949" cy="3429000"/>
          </a:xfrm>
          <a:prstGeom prst="rect">
            <a:avLst/>
          </a:prstGeom>
        </p:spPr>
      </p:pic>
      <p:pic>
        <p:nvPicPr>
          <p:cNvPr id="26" name="Picture 25">
            <a:extLst>
              <a:ext uri="{FF2B5EF4-FFF2-40B4-BE49-F238E27FC236}">
                <a16:creationId xmlns:a16="http://schemas.microsoft.com/office/drawing/2014/main" id="{FEDF0DBF-3474-742F-D3FD-0ECAFDF2BC42}"/>
              </a:ext>
            </a:extLst>
          </p:cNvPr>
          <p:cNvPicPr>
            <a:picLocks noChangeAspect="1"/>
          </p:cNvPicPr>
          <p:nvPr/>
        </p:nvPicPr>
        <p:blipFill>
          <a:blip r:embed="rId7"/>
          <a:stretch>
            <a:fillRect/>
          </a:stretch>
        </p:blipFill>
        <p:spPr>
          <a:xfrm>
            <a:off x="5200986" y="4185067"/>
            <a:ext cx="4170827" cy="3536970"/>
          </a:xfrm>
          <a:prstGeom prst="rect">
            <a:avLst/>
          </a:prstGeom>
        </p:spPr>
      </p:pic>
      <p:pic>
        <p:nvPicPr>
          <p:cNvPr id="28" name="Picture 27">
            <a:extLst>
              <a:ext uri="{FF2B5EF4-FFF2-40B4-BE49-F238E27FC236}">
                <a16:creationId xmlns:a16="http://schemas.microsoft.com/office/drawing/2014/main" id="{20B91D27-5187-9476-F4CB-C50C25217001}"/>
              </a:ext>
            </a:extLst>
          </p:cNvPr>
          <p:cNvPicPr>
            <a:picLocks noChangeAspect="1"/>
          </p:cNvPicPr>
          <p:nvPr/>
        </p:nvPicPr>
        <p:blipFill>
          <a:blip r:embed="rId8"/>
          <a:stretch>
            <a:fillRect/>
          </a:stretch>
        </p:blipFill>
        <p:spPr>
          <a:xfrm>
            <a:off x="10045272" y="4096652"/>
            <a:ext cx="4211752" cy="3525818"/>
          </a:xfrm>
          <a:prstGeom prst="rect">
            <a:avLst/>
          </a:prstGeom>
        </p:spPr>
      </p:pic>
    </p:spTree>
    <p:extLst>
      <p:ext uri="{BB962C8B-B14F-4D97-AF65-F5344CB8AC3E}">
        <p14:creationId xmlns:p14="http://schemas.microsoft.com/office/powerpoint/2010/main" val="3835049434"/>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273606" y="9625"/>
            <a:ext cx="14630400" cy="8229600"/>
          </a:xfrm>
          <a:prstGeom prst="rect">
            <a:avLst/>
          </a:prstGeom>
          <a:solidFill>
            <a:srgbClr val="FFF8F0"/>
          </a:solidFill>
          <a:ln/>
        </p:spPr>
        <p:txBody>
          <a:bodyPr/>
          <a:lstStyle/>
          <a:p>
            <a:endParaRPr lang="en-IN" dirty="0"/>
          </a:p>
        </p:txBody>
      </p:sp>
      <p:sp>
        <p:nvSpPr>
          <p:cNvPr id="4" name="Text 2"/>
          <p:cNvSpPr/>
          <p:nvPr/>
        </p:nvSpPr>
        <p:spPr>
          <a:xfrm>
            <a:off x="2037992" y="1607418"/>
            <a:ext cx="9175439" cy="875899"/>
          </a:xfrm>
          <a:prstGeom prst="rect">
            <a:avLst/>
          </a:prstGeom>
          <a:noFill/>
          <a:ln/>
        </p:spPr>
        <p:txBody>
          <a:bodyPr wrap="none" rtlCol="0" anchor="t"/>
          <a:lstStyle/>
          <a:p>
            <a:pPr algn="ctr"/>
            <a:r>
              <a:rPr lang="en-IN" sz="4400" b="1" dirty="0">
                <a:solidFill>
                  <a:schemeClr val="accent2">
                    <a:lumMod val="50000"/>
                  </a:schemeClr>
                </a:solidFill>
                <a:latin typeface="Arial Black" panose="020B0A04020102020204" pitchFamily="34" charset="0"/>
              </a:rPr>
              <a:t>Logs</a:t>
            </a:r>
          </a:p>
        </p:txBody>
      </p:sp>
      <p:sp>
        <p:nvSpPr>
          <p:cNvPr id="5" name="Text 3"/>
          <p:cNvSpPr/>
          <p:nvPr/>
        </p:nvSpPr>
        <p:spPr>
          <a:xfrm>
            <a:off x="2037993"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6" name="Text 4"/>
          <p:cNvSpPr/>
          <p:nvPr/>
        </p:nvSpPr>
        <p:spPr>
          <a:xfrm>
            <a:off x="2037993" y="2967514"/>
            <a:ext cx="2232065" cy="2487811"/>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4819650" y="2398157"/>
            <a:ext cx="2221944" cy="347186"/>
          </a:xfrm>
          <a:prstGeom prst="rect">
            <a:avLst/>
          </a:prstGeom>
          <a:noFill/>
          <a:ln/>
        </p:spPr>
        <p:txBody>
          <a:bodyPr wrap="none" rtlCol="0" anchor="t"/>
          <a:lstStyle/>
          <a:p>
            <a:endParaRPr lang="en-IN" sz="2400" b="1" dirty="0">
              <a:solidFill>
                <a:schemeClr val="accent6">
                  <a:lumMod val="50000"/>
                </a:schemeClr>
              </a:solidFill>
            </a:endParaRPr>
          </a:p>
        </p:txBody>
      </p:sp>
      <p:sp>
        <p:nvSpPr>
          <p:cNvPr id="9" name="Text 6"/>
          <p:cNvSpPr/>
          <p:nvPr/>
        </p:nvSpPr>
        <p:spPr>
          <a:xfrm>
            <a:off x="4819650" y="2967514"/>
            <a:ext cx="2232065" cy="2132409"/>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7601307" y="2398157"/>
            <a:ext cx="2221944" cy="347186"/>
          </a:xfrm>
          <a:prstGeom prst="rect">
            <a:avLst/>
          </a:prstGeom>
          <a:noFill/>
          <a:ln/>
        </p:spPr>
        <p:txBody>
          <a:bodyPr wrap="none" rtlCol="0" anchor="t"/>
          <a:lstStyle/>
          <a:p>
            <a:pPr marL="0" indent="0">
              <a:lnSpc>
                <a:spcPts val="2734"/>
              </a:lnSpc>
              <a:buNone/>
            </a:pPr>
            <a:endParaRPr lang="en-US" sz="2800" b="1" dirty="0">
              <a:solidFill>
                <a:schemeClr val="accent6">
                  <a:lumMod val="50000"/>
                </a:schemeClr>
              </a:solidFill>
            </a:endParaRPr>
          </a:p>
        </p:txBody>
      </p:sp>
      <p:sp>
        <p:nvSpPr>
          <p:cNvPr id="11" name="Text 8"/>
          <p:cNvSpPr/>
          <p:nvPr/>
        </p:nvSpPr>
        <p:spPr>
          <a:xfrm>
            <a:off x="7601307" y="2967514"/>
            <a:ext cx="2232065"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10382964" y="2375892"/>
            <a:ext cx="2387463" cy="355402"/>
          </a:xfrm>
          <a:prstGeom prst="rect">
            <a:avLst/>
          </a:prstGeom>
          <a:noFill/>
          <a:ln/>
        </p:spPr>
        <p:txBody>
          <a:bodyPr wrap="none" rtlCol="0" anchor="t"/>
          <a:lstStyle/>
          <a:p>
            <a:pPr marL="0" indent="0">
              <a:lnSpc>
                <a:spcPts val="2799"/>
              </a:lnSpc>
              <a:buNone/>
            </a:pPr>
            <a:endParaRPr lang="en-US" sz="2200" dirty="0">
              <a:solidFill>
                <a:schemeClr val="accent6">
                  <a:lumMod val="50000"/>
                </a:schemeClr>
              </a:solidFill>
            </a:endParaRPr>
          </a:p>
        </p:txBody>
      </p:sp>
      <p:sp>
        <p:nvSpPr>
          <p:cNvPr id="13" name="Text 10"/>
          <p:cNvSpPr/>
          <p:nvPr/>
        </p:nvSpPr>
        <p:spPr>
          <a:xfrm>
            <a:off x="10382964" y="2931200"/>
            <a:ext cx="2232065" cy="2132409"/>
          </a:xfrm>
          <a:prstGeom prst="rect">
            <a:avLst/>
          </a:prstGeom>
          <a:noFill/>
          <a:ln/>
        </p:spPr>
        <p:txBody>
          <a:bodyPr wrap="square" rtlCol="0" anchor="t"/>
          <a:lstStyle/>
          <a:p>
            <a:pPr marL="0" indent="0">
              <a:lnSpc>
                <a:spcPts val="2799"/>
              </a:lnSpc>
              <a:buNone/>
            </a:pPr>
            <a:endParaRPr lang="en-US" sz="1750" dirty="0"/>
          </a:p>
        </p:txBody>
      </p:sp>
      <p:pic>
        <p:nvPicPr>
          <p:cNvPr id="16" name="Picture 15">
            <a:extLst>
              <a:ext uri="{FF2B5EF4-FFF2-40B4-BE49-F238E27FC236}">
                <a16:creationId xmlns:a16="http://schemas.microsoft.com/office/drawing/2014/main" id="{17D21852-4777-0FA9-45FA-39200BE9D6FE}"/>
              </a:ext>
            </a:extLst>
          </p:cNvPr>
          <p:cNvPicPr>
            <a:picLocks noChangeAspect="1"/>
          </p:cNvPicPr>
          <p:nvPr/>
        </p:nvPicPr>
        <p:blipFill>
          <a:blip r:embed="rId3"/>
          <a:stretch>
            <a:fillRect/>
          </a:stretch>
        </p:blipFill>
        <p:spPr>
          <a:xfrm>
            <a:off x="103908" y="1544574"/>
            <a:ext cx="768926" cy="791878"/>
          </a:xfrm>
          <a:prstGeom prst="rect">
            <a:avLst/>
          </a:prstGeom>
        </p:spPr>
      </p:pic>
      <p:sp>
        <p:nvSpPr>
          <p:cNvPr id="7" name="TextBox 6">
            <a:extLst>
              <a:ext uri="{FF2B5EF4-FFF2-40B4-BE49-F238E27FC236}">
                <a16:creationId xmlns:a16="http://schemas.microsoft.com/office/drawing/2014/main" id="{4E3D36DF-95DE-4734-BE55-2E5B39949D40}"/>
              </a:ext>
            </a:extLst>
          </p:cNvPr>
          <p:cNvSpPr txBox="1"/>
          <p:nvPr/>
        </p:nvSpPr>
        <p:spPr>
          <a:xfrm>
            <a:off x="872834" y="2981464"/>
            <a:ext cx="6442366" cy="2677656"/>
          </a:xfrm>
          <a:prstGeom prst="rect">
            <a:avLst/>
          </a:prstGeom>
          <a:noFill/>
        </p:spPr>
        <p:txBody>
          <a:bodyPr wrap="square" rtlCol="0">
            <a:spAutoFit/>
          </a:bodyPr>
          <a:lstStyle/>
          <a:p>
            <a:r>
              <a:rPr lang="en-IN" sz="2400" dirty="0">
                <a:latin typeface="Open Sans"/>
                <a:ea typeface="Open Sans"/>
              </a:rPr>
              <a:t>Log4j2 is a logging library for java applications used to log events errors and other information.</a:t>
            </a:r>
          </a:p>
          <a:p>
            <a:r>
              <a:rPr lang="en-IN" sz="2400" dirty="0">
                <a:latin typeface="Open Sans"/>
                <a:ea typeface="Open Sans"/>
              </a:rPr>
              <a:t>Log4j2 properties file is a configuration file used to specify the settings for Log4j2 such as log levels and out </a:t>
            </a:r>
            <a:r>
              <a:rPr lang="en-IN" sz="2400" dirty="0" err="1">
                <a:latin typeface="Open Sans"/>
                <a:ea typeface="Open Sans"/>
              </a:rPr>
              <a:t>desinations</a:t>
            </a:r>
            <a:r>
              <a:rPr lang="en-IN" sz="2400" dirty="0">
                <a:latin typeface="Open Sans"/>
                <a:ea typeface="Open Sans"/>
              </a:rPr>
              <a:t>.</a:t>
            </a:r>
          </a:p>
          <a:p>
            <a:endParaRPr lang="en-IN" sz="2400" dirty="0">
              <a:latin typeface="Open Sans"/>
              <a:ea typeface="Open Sans"/>
            </a:endParaRPr>
          </a:p>
        </p:txBody>
      </p:sp>
      <p:pic>
        <p:nvPicPr>
          <p:cNvPr id="15" name="Picture 14">
            <a:extLst>
              <a:ext uri="{FF2B5EF4-FFF2-40B4-BE49-F238E27FC236}">
                <a16:creationId xmlns:a16="http://schemas.microsoft.com/office/drawing/2014/main" id="{76A69FD6-1A6D-4172-8C65-B50DBD93EC50}"/>
              </a:ext>
            </a:extLst>
          </p:cNvPr>
          <p:cNvPicPr>
            <a:picLocks noChangeAspect="1"/>
          </p:cNvPicPr>
          <p:nvPr/>
        </p:nvPicPr>
        <p:blipFill>
          <a:blip r:embed="rId4"/>
          <a:stretch>
            <a:fillRect/>
          </a:stretch>
        </p:blipFill>
        <p:spPr>
          <a:xfrm>
            <a:off x="8287351" y="2731294"/>
            <a:ext cx="5645819" cy="5400984"/>
          </a:xfrm>
          <a:prstGeom prst="rect">
            <a:avLst/>
          </a:prstGeom>
        </p:spPr>
      </p:pic>
    </p:spTree>
    <p:extLst>
      <p:ext uri="{BB962C8B-B14F-4D97-AF65-F5344CB8AC3E}">
        <p14:creationId xmlns:p14="http://schemas.microsoft.com/office/powerpoint/2010/main" val="533842824"/>
      </p:ext>
    </p:extLst>
  </p:cSld>
  <p:clrMapOvr>
    <a:masterClrMapping/>
  </p:clrMapOvr>
  <mc:AlternateContent xmlns:mc="http://schemas.openxmlformats.org/markup-compatibility/2006" xmlns:p14="http://schemas.microsoft.com/office/powerpoint/2010/main">
    <mc:Choice Requires="p14">
      <p:transition spd="slow" p14:dur="2000" advTm="4580"/>
    </mc:Choice>
    <mc:Fallback xmlns="">
      <p:transition spd="slow" advTm="458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pPr algn="r"/>
            <a:endParaRPr lang="en-IN" dirty="0"/>
          </a:p>
        </p:txBody>
      </p:sp>
      <p:sp>
        <p:nvSpPr>
          <p:cNvPr id="4" name="Text 2"/>
          <p:cNvSpPr/>
          <p:nvPr/>
        </p:nvSpPr>
        <p:spPr>
          <a:xfrm>
            <a:off x="2037992" y="882967"/>
            <a:ext cx="9702903" cy="872578"/>
          </a:xfrm>
          <a:prstGeom prst="rect">
            <a:avLst/>
          </a:prstGeom>
          <a:noFill/>
          <a:ln/>
        </p:spPr>
        <p:txBody>
          <a:bodyPr wrap="none" rtlCol="0" anchor="t"/>
          <a:lstStyle/>
          <a:p>
            <a:pPr algn="ctr">
              <a:lnSpc>
                <a:spcPts val="5468"/>
              </a:lnSpc>
            </a:pPr>
            <a:r>
              <a:rPr lang="en-IN" sz="4400" b="1" dirty="0">
                <a:solidFill>
                  <a:schemeClr val="accent2">
                    <a:lumMod val="50000"/>
                  </a:schemeClr>
                </a:solidFill>
                <a:effectLst/>
                <a:latin typeface="Arial Black" panose="020B0A04020102020204" pitchFamily="34" charset="0"/>
              </a:rPr>
              <a:t>Advantages of </a:t>
            </a:r>
            <a:r>
              <a:rPr lang="en-IN" sz="4400" b="1" dirty="0">
                <a:solidFill>
                  <a:schemeClr val="accent2">
                    <a:lumMod val="50000"/>
                  </a:schemeClr>
                </a:solidFill>
                <a:latin typeface="Arial Black" panose="020B0A04020102020204" pitchFamily="34" charset="0"/>
              </a:rPr>
              <a:t>Extent Reports</a:t>
            </a:r>
          </a:p>
          <a:p>
            <a:pPr marL="0" indent="0">
              <a:lnSpc>
                <a:spcPts val="5468"/>
              </a:lnSpc>
              <a:buNone/>
            </a:pPr>
            <a:endParaRPr lang="en-US" sz="4400" dirty="0">
              <a:solidFill>
                <a:schemeClr val="accent4">
                  <a:lumMod val="50000"/>
                </a:schemeClr>
              </a:solidFill>
              <a:latin typeface="Arial Black" panose="020B0A04020102020204" pitchFamily="34" charset="0"/>
            </a:endParaRPr>
          </a:p>
        </p:txBody>
      </p:sp>
      <p:sp>
        <p:nvSpPr>
          <p:cNvPr id="5" name="Shape 3"/>
          <p:cNvSpPr/>
          <p:nvPr/>
        </p:nvSpPr>
        <p:spPr>
          <a:xfrm>
            <a:off x="1963554" y="2392116"/>
            <a:ext cx="499943" cy="414306"/>
          </a:xfrm>
          <a:prstGeom prst="roundRect">
            <a:avLst>
              <a:gd name="adj" fmla="val 2323"/>
            </a:avLst>
          </a:prstGeom>
          <a:solidFill>
            <a:srgbClr val="995515"/>
          </a:solidFill>
          <a:ln w="13811">
            <a:solidFill>
              <a:srgbClr val="B26E2E"/>
            </a:solidFill>
            <a:prstDash val="solid"/>
          </a:ln>
        </p:spPr>
        <p:txBody>
          <a:bodyPr/>
          <a:lstStyle/>
          <a:p>
            <a:r>
              <a:rPr lang="en-IN" sz="2400" dirty="0">
                <a:solidFill>
                  <a:schemeClr val="bg1"/>
                </a:solidFill>
              </a:rPr>
              <a:t>1</a:t>
            </a:r>
          </a:p>
        </p:txBody>
      </p:sp>
      <p:sp>
        <p:nvSpPr>
          <p:cNvPr id="6" name="Text 4"/>
          <p:cNvSpPr/>
          <p:nvPr/>
        </p:nvSpPr>
        <p:spPr>
          <a:xfrm>
            <a:off x="2221587" y="2806422"/>
            <a:ext cx="132755" cy="416481"/>
          </a:xfrm>
          <a:prstGeom prst="rect">
            <a:avLst/>
          </a:prstGeom>
          <a:noFill/>
          <a:ln/>
        </p:spPr>
        <p:txBody>
          <a:bodyPr wrap="none" rtlCol="0" anchor="t"/>
          <a:lstStyle/>
          <a:p>
            <a:pPr marL="0" indent="0" algn="ctr">
              <a:lnSpc>
                <a:spcPts val="3281"/>
              </a:lnSpc>
              <a:buNone/>
            </a:pPr>
            <a:endParaRPr lang="en-US" sz="2624" dirty="0"/>
          </a:p>
        </p:txBody>
      </p:sp>
      <p:sp>
        <p:nvSpPr>
          <p:cNvPr id="7" name="Text 5"/>
          <p:cNvSpPr/>
          <p:nvPr/>
        </p:nvSpPr>
        <p:spPr>
          <a:xfrm>
            <a:off x="2760107" y="2323297"/>
            <a:ext cx="2221944" cy="517772"/>
          </a:xfrm>
          <a:prstGeom prst="rect">
            <a:avLst/>
          </a:prstGeom>
          <a:noFill/>
          <a:ln/>
        </p:spPr>
        <p:txBody>
          <a:bodyPr wrap="none" rtlCol="0" anchor="t"/>
          <a:lstStyle/>
          <a:p>
            <a:pPr>
              <a:lnSpc>
                <a:spcPts val="2734"/>
              </a:lnSpc>
            </a:pPr>
            <a:r>
              <a:rPr lang="en-IN" sz="2400" b="1" dirty="0">
                <a:solidFill>
                  <a:schemeClr val="accent6">
                    <a:lumMod val="50000"/>
                  </a:schemeClr>
                </a:solidFill>
              </a:rPr>
              <a:t>HTML Reports</a:t>
            </a:r>
            <a:r>
              <a:rPr lang="en-IN" sz="2400" b="1" dirty="0"/>
              <a:t> </a:t>
            </a:r>
            <a:endParaRPr lang="en-US" sz="2187" dirty="0"/>
          </a:p>
        </p:txBody>
      </p:sp>
      <p:sp>
        <p:nvSpPr>
          <p:cNvPr id="8" name="Text 6"/>
          <p:cNvSpPr/>
          <p:nvPr/>
        </p:nvSpPr>
        <p:spPr>
          <a:xfrm>
            <a:off x="2760107" y="3079697"/>
            <a:ext cx="4444008" cy="1671016"/>
          </a:xfrm>
          <a:prstGeom prst="rect">
            <a:avLst/>
          </a:prstGeom>
          <a:noFill/>
          <a:ln/>
        </p:spPr>
        <p:txBody>
          <a:bodyPr wrap="square" rtlCol="0" anchor="t"/>
          <a:lstStyle/>
          <a:p>
            <a:pPr marL="0" indent="0">
              <a:lnSpc>
                <a:spcPts val="2799"/>
              </a:lnSpc>
              <a:buNone/>
            </a:pPr>
            <a:endParaRPr lang="en-US" sz="2000" dirty="0"/>
          </a:p>
        </p:txBody>
      </p:sp>
      <p:sp>
        <p:nvSpPr>
          <p:cNvPr id="9" name="Shape 7"/>
          <p:cNvSpPr/>
          <p:nvPr/>
        </p:nvSpPr>
        <p:spPr>
          <a:xfrm>
            <a:off x="7315118" y="2159422"/>
            <a:ext cx="499943" cy="499943"/>
          </a:xfrm>
          <a:prstGeom prst="roundRect">
            <a:avLst>
              <a:gd name="adj" fmla="val 20000"/>
            </a:avLst>
          </a:prstGeom>
          <a:solidFill>
            <a:srgbClr val="995515"/>
          </a:solidFill>
          <a:ln w="13811">
            <a:solidFill>
              <a:srgbClr val="B26E2E"/>
            </a:solidFill>
            <a:prstDash val="solid"/>
          </a:ln>
        </p:spPr>
      </p:sp>
      <p:sp>
        <p:nvSpPr>
          <p:cNvPr id="10" name="Text 8"/>
          <p:cNvSpPr/>
          <p:nvPr/>
        </p:nvSpPr>
        <p:spPr>
          <a:xfrm>
            <a:off x="7426285" y="2201094"/>
            <a:ext cx="346829" cy="499943"/>
          </a:xfrm>
          <a:prstGeom prst="rect">
            <a:avLst/>
          </a:prstGeom>
          <a:noFill/>
          <a:ln/>
        </p:spPr>
        <p:txBody>
          <a:bodyPr wrap="none" rtlCol="0" anchor="t"/>
          <a:lstStyle/>
          <a:p>
            <a:pPr marL="0" indent="0" algn="ctr">
              <a:lnSpc>
                <a:spcPts val="3281"/>
              </a:lnSpc>
              <a:buNone/>
            </a:pPr>
            <a:r>
              <a:rPr lang="en-US" sz="2400" dirty="0">
                <a:solidFill>
                  <a:schemeClr val="bg1"/>
                </a:solidFill>
              </a:rPr>
              <a:t>2</a:t>
            </a:r>
          </a:p>
        </p:txBody>
      </p:sp>
      <p:sp>
        <p:nvSpPr>
          <p:cNvPr id="11" name="Text 9"/>
          <p:cNvSpPr/>
          <p:nvPr/>
        </p:nvSpPr>
        <p:spPr>
          <a:xfrm>
            <a:off x="8148398" y="2159422"/>
            <a:ext cx="2853277" cy="570803"/>
          </a:xfrm>
          <a:prstGeom prst="rect">
            <a:avLst/>
          </a:prstGeom>
          <a:noFill/>
          <a:ln/>
        </p:spPr>
        <p:txBody>
          <a:bodyPr wrap="none" rtlCol="0" anchor="t"/>
          <a:lstStyle/>
          <a:p>
            <a:pPr>
              <a:lnSpc>
                <a:spcPts val="2734"/>
              </a:lnSpc>
            </a:pPr>
            <a:r>
              <a:rPr lang="en-IN" sz="2400" b="1" dirty="0">
                <a:solidFill>
                  <a:schemeClr val="accent6">
                    <a:lumMod val="50000"/>
                  </a:schemeClr>
                </a:solidFill>
                <a:effectLst/>
              </a:rPr>
              <a:t>Real-Time Reporting</a:t>
            </a:r>
            <a:endParaRPr lang="en-US" sz="2187" dirty="0"/>
          </a:p>
        </p:txBody>
      </p:sp>
      <p:sp>
        <p:nvSpPr>
          <p:cNvPr id="13" name="Shape 11"/>
          <p:cNvSpPr/>
          <p:nvPr/>
        </p:nvSpPr>
        <p:spPr>
          <a:xfrm>
            <a:off x="2037993" y="5006699"/>
            <a:ext cx="499943" cy="499944"/>
          </a:xfrm>
          <a:prstGeom prst="roundRect">
            <a:avLst>
              <a:gd name="adj" fmla="val 20000"/>
            </a:avLst>
          </a:prstGeom>
          <a:solidFill>
            <a:srgbClr val="995515"/>
          </a:solidFill>
          <a:ln w="13811">
            <a:solidFill>
              <a:srgbClr val="B26E2E"/>
            </a:solidFill>
            <a:prstDash val="solid"/>
          </a:ln>
        </p:spPr>
        <p:txBody>
          <a:bodyPr/>
          <a:lstStyle/>
          <a:p>
            <a:endParaRPr lang="en-IN" dirty="0"/>
          </a:p>
        </p:txBody>
      </p:sp>
      <p:sp>
        <p:nvSpPr>
          <p:cNvPr id="14" name="Text 12"/>
          <p:cNvSpPr/>
          <p:nvPr/>
        </p:nvSpPr>
        <p:spPr>
          <a:xfrm>
            <a:off x="2037992" y="5006699"/>
            <a:ext cx="499943" cy="499944"/>
          </a:xfrm>
          <a:prstGeom prst="rect">
            <a:avLst/>
          </a:prstGeom>
          <a:noFill/>
          <a:ln/>
        </p:spPr>
        <p:txBody>
          <a:bodyPr wrap="none" rtlCol="0" anchor="t"/>
          <a:lstStyle/>
          <a:p>
            <a:pPr marL="0" indent="0" algn="ctr">
              <a:lnSpc>
                <a:spcPts val="3281"/>
              </a:lnSpc>
              <a:buNone/>
            </a:pPr>
            <a:r>
              <a:rPr lang="en-US" sz="2624" kern="0" spc="-35" dirty="0">
                <a:solidFill>
                  <a:srgbClr val="FFFFFF"/>
                </a:solidFill>
                <a:latin typeface="Bitter" pitchFamily="34" charset="0"/>
                <a:ea typeface="Bitter" pitchFamily="34" charset="-122"/>
                <a:cs typeface="Bitter" pitchFamily="34" charset="-120"/>
              </a:rPr>
              <a:t>3</a:t>
            </a:r>
            <a:endParaRPr lang="en-US" sz="2624" dirty="0"/>
          </a:p>
        </p:txBody>
      </p:sp>
      <p:sp>
        <p:nvSpPr>
          <p:cNvPr id="15" name="Text 13"/>
          <p:cNvSpPr/>
          <p:nvPr/>
        </p:nvSpPr>
        <p:spPr>
          <a:xfrm>
            <a:off x="2760106" y="4916627"/>
            <a:ext cx="3043037" cy="777751"/>
          </a:xfrm>
          <a:prstGeom prst="rect">
            <a:avLst/>
          </a:prstGeom>
          <a:noFill/>
          <a:ln/>
        </p:spPr>
        <p:txBody>
          <a:bodyPr wrap="none" rtlCol="0" anchor="t"/>
          <a:lstStyle/>
          <a:p>
            <a:pPr>
              <a:lnSpc>
                <a:spcPts val="2734"/>
              </a:lnSpc>
            </a:pPr>
            <a:r>
              <a:rPr lang="en-IN" sz="2400" b="1" dirty="0">
                <a:solidFill>
                  <a:schemeClr val="accent6">
                    <a:lumMod val="50000"/>
                  </a:schemeClr>
                </a:solidFill>
              </a:rPr>
              <a:t>Screenshots and log</a:t>
            </a:r>
          </a:p>
          <a:p>
            <a:pPr>
              <a:lnSpc>
                <a:spcPts val="2734"/>
              </a:lnSpc>
            </a:pPr>
            <a:r>
              <a:rPr lang="en-IN" sz="2400" b="1" dirty="0">
                <a:solidFill>
                  <a:schemeClr val="accent6">
                    <a:lumMod val="50000"/>
                  </a:schemeClr>
                </a:solidFill>
              </a:rPr>
              <a:t>Information</a:t>
            </a:r>
          </a:p>
        </p:txBody>
      </p:sp>
      <p:sp>
        <p:nvSpPr>
          <p:cNvPr id="16" name="Text 14"/>
          <p:cNvSpPr/>
          <p:nvPr/>
        </p:nvSpPr>
        <p:spPr>
          <a:xfrm>
            <a:off x="2760107" y="5710833"/>
            <a:ext cx="4444008" cy="1066205"/>
          </a:xfrm>
          <a:prstGeom prst="rect">
            <a:avLst/>
          </a:prstGeom>
          <a:noFill/>
          <a:ln/>
        </p:spPr>
        <p:txBody>
          <a:bodyPr wrap="square" rtlCol="0" anchor="t"/>
          <a:lstStyle/>
          <a:p>
            <a:pPr marL="0" indent="0">
              <a:lnSpc>
                <a:spcPts val="2799"/>
              </a:lnSpc>
              <a:buNone/>
            </a:pPr>
            <a:endParaRPr lang="en-US" sz="1750" dirty="0"/>
          </a:p>
        </p:txBody>
      </p:sp>
      <p:sp>
        <p:nvSpPr>
          <p:cNvPr id="17" name="Shape 15"/>
          <p:cNvSpPr/>
          <p:nvPr/>
        </p:nvSpPr>
        <p:spPr>
          <a:xfrm>
            <a:off x="7426285" y="5146477"/>
            <a:ext cx="499943" cy="499943"/>
          </a:xfrm>
          <a:prstGeom prst="roundRect">
            <a:avLst>
              <a:gd name="adj" fmla="val 20000"/>
            </a:avLst>
          </a:prstGeom>
          <a:solidFill>
            <a:srgbClr val="995515"/>
          </a:solidFill>
          <a:ln w="13811">
            <a:solidFill>
              <a:srgbClr val="B26E2E"/>
            </a:solidFill>
            <a:prstDash val="solid"/>
          </a:ln>
        </p:spPr>
        <p:txBody>
          <a:bodyPr/>
          <a:lstStyle/>
          <a:p>
            <a:r>
              <a:rPr lang="en-IN" sz="2400" dirty="0">
                <a:solidFill>
                  <a:schemeClr val="bg1"/>
                </a:solidFill>
              </a:rPr>
              <a:t>4</a:t>
            </a:r>
          </a:p>
        </p:txBody>
      </p:sp>
      <p:sp>
        <p:nvSpPr>
          <p:cNvPr id="18" name="Text 16"/>
          <p:cNvSpPr/>
          <p:nvPr/>
        </p:nvSpPr>
        <p:spPr>
          <a:xfrm>
            <a:off x="7579400" y="5188148"/>
            <a:ext cx="193715" cy="416481"/>
          </a:xfrm>
          <a:prstGeom prst="rect">
            <a:avLst/>
          </a:prstGeom>
          <a:noFill/>
          <a:ln/>
        </p:spPr>
        <p:txBody>
          <a:bodyPr wrap="none" rtlCol="0" anchor="t"/>
          <a:lstStyle/>
          <a:p>
            <a:pPr marL="0" indent="0" algn="ctr">
              <a:lnSpc>
                <a:spcPts val="3281"/>
              </a:lnSpc>
              <a:buNone/>
            </a:pPr>
            <a:endParaRPr lang="en-US" sz="2624" dirty="0"/>
          </a:p>
        </p:txBody>
      </p:sp>
      <p:sp>
        <p:nvSpPr>
          <p:cNvPr id="19" name="Text 17"/>
          <p:cNvSpPr/>
          <p:nvPr/>
        </p:nvSpPr>
        <p:spPr>
          <a:xfrm>
            <a:off x="8148398" y="5222796"/>
            <a:ext cx="4152687" cy="423624"/>
          </a:xfrm>
          <a:prstGeom prst="rect">
            <a:avLst/>
          </a:prstGeom>
          <a:noFill/>
          <a:ln/>
        </p:spPr>
        <p:txBody>
          <a:bodyPr wrap="none" rtlCol="0" anchor="t"/>
          <a:lstStyle/>
          <a:p>
            <a:pPr>
              <a:lnSpc>
                <a:spcPts val="2734"/>
              </a:lnSpc>
            </a:pPr>
            <a:r>
              <a:rPr lang="en-IN" sz="2400" b="1" dirty="0">
                <a:solidFill>
                  <a:schemeClr val="accent6">
                    <a:lumMod val="50000"/>
                  </a:schemeClr>
                </a:solidFill>
              </a:rPr>
              <a:t>Supports for Multiple platforms</a:t>
            </a:r>
            <a:endParaRPr lang="en-US" sz="2187" dirty="0"/>
          </a:p>
        </p:txBody>
      </p:sp>
      <p:pic>
        <p:nvPicPr>
          <p:cNvPr id="22" name="Picture 21">
            <a:extLst>
              <a:ext uri="{FF2B5EF4-FFF2-40B4-BE49-F238E27FC236}">
                <a16:creationId xmlns:a16="http://schemas.microsoft.com/office/drawing/2014/main" id="{44B3B189-8AF7-AAD3-BE9E-E1CB13046012}"/>
              </a:ext>
            </a:extLst>
          </p:cNvPr>
          <p:cNvPicPr>
            <a:picLocks noChangeAspect="1"/>
          </p:cNvPicPr>
          <p:nvPr/>
        </p:nvPicPr>
        <p:blipFill>
          <a:blip r:embed="rId3"/>
          <a:stretch>
            <a:fillRect/>
          </a:stretch>
        </p:blipFill>
        <p:spPr>
          <a:xfrm>
            <a:off x="244029" y="519798"/>
            <a:ext cx="768926" cy="791878"/>
          </a:xfrm>
          <a:prstGeom prst="rect">
            <a:avLst/>
          </a:prstGeom>
        </p:spPr>
      </p:pic>
      <p:sp>
        <p:nvSpPr>
          <p:cNvPr id="24" name="TextBox 23">
            <a:extLst>
              <a:ext uri="{FF2B5EF4-FFF2-40B4-BE49-F238E27FC236}">
                <a16:creationId xmlns:a16="http://schemas.microsoft.com/office/drawing/2014/main" id="{38173550-F0E2-4846-ABC1-7C2F1D5F678D}"/>
              </a:ext>
            </a:extLst>
          </p:cNvPr>
          <p:cNvSpPr txBox="1"/>
          <p:nvPr/>
        </p:nvSpPr>
        <p:spPr>
          <a:xfrm>
            <a:off x="2753967" y="3063242"/>
            <a:ext cx="3242682" cy="1323439"/>
          </a:xfrm>
          <a:prstGeom prst="rect">
            <a:avLst/>
          </a:prstGeom>
          <a:noFill/>
        </p:spPr>
        <p:txBody>
          <a:bodyPr wrap="square" rtlCol="0">
            <a:spAutoFit/>
          </a:bodyPr>
          <a:lstStyle/>
          <a:p>
            <a:r>
              <a:rPr lang="en-IN" sz="2000" dirty="0">
                <a:latin typeface="Open Sans"/>
                <a:ea typeface="Open Sans"/>
              </a:rPr>
              <a:t>HTML reports provides a detailed view of test execution and makes easy to understand test results</a:t>
            </a:r>
            <a:r>
              <a:rPr lang="en-IN" dirty="0">
                <a:latin typeface="Open Sans"/>
                <a:ea typeface="Open Sans"/>
              </a:rPr>
              <a:t> </a:t>
            </a:r>
          </a:p>
        </p:txBody>
      </p:sp>
      <p:sp>
        <p:nvSpPr>
          <p:cNvPr id="26" name="TextBox 25">
            <a:extLst>
              <a:ext uri="{FF2B5EF4-FFF2-40B4-BE49-F238E27FC236}">
                <a16:creationId xmlns:a16="http://schemas.microsoft.com/office/drawing/2014/main" id="{5DA302C3-215F-4408-8178-EF0A08466315}"/>
              </a:ext>
            </a:extLst>
          </p:cNvPr>
          <p:cNvSpPr txBox="1"/>
          <p:nvPr/>
        </p:nvSpPr>
        <p:spPr>
          <a:xfrm>
            <a:off x="2537936" y="5784783"/>
            <a:ext cx="3112093" cy="1938992"/>
          </a:xfrm>
          <a:prstGeom prst="rect">
            <a:avLst/>
          </a:prstGeom>
          <a:noFill/>
        </p:spPr>
        <p:txBody>
          <a:bodyPr wrap="square" rtlCol="0">
            <a:spAutoFit/>
          </a:bodyPr>
          <a:lstStyle/>
          <a:p>
            <a:r>
              <a:rPr lang="en-IN" sz="2000" dirty="0">
                <a:latin typeface="Open Sans"/>
                <a:ea typeface="Open Sans"/>
              </a:rPr>
              <a:t>Allows testers to attach screenshots or log messages to each step of the test its makes better understandable the flow of test execution</a:t>
            </a:r>
          </a:p>
        </p:txBody>
      </p:sp>
      <p:sp>
        <p:nvSpPr>
          <p:cNvPr id="27" name="TextBox 26">
            <a:extLst>
              <a:ext uri="{FF2B5EF4-FFF2-40B4-BE49-F238E27FC236}">
                <a16:creationId xmlns:a16="http://schemas.microsoft.com/office/drawing/2014/main" id="{F9ADCD90-76E7-49A2-96F8-296733E5D296}"/>
              </a:ext>
            </a:extLst>
          </p:cNvPr>
          <p:cNvSpPr txBox="1"/>
          <p:nvPr/>
        </p:nvSpPr>
        <p:spPr>
          <a:xfrm>
            <a:off x="7926228" y="2841069"/>
            <a:ext cx="4509255" cy="1631216"/>
          </a:xfrm>
          <a:prstGeom prst="rect">
            <a:avLst/>
          </a:prstGeom>
          <a:noFill/>
        </p:spPr>
        <p:txBody>
          <a:bodyPr wrap="square" rtlCol="0">
            <a:spAutoFit/>
          </a:bodyPr>
          <a:lstStyle/>
          <a:p>
            <a:r>
              <a:rPr lang="en-IN" sz="2000" dirty="0">
                <a:latin typeface="Open Sans"/>
                <a:ea typeface="Open Sans"/>
              </a:rPr>
              <a:t>It provides real time updates during test execution as tests are running the reports are updated dynamically allowing testers to monitor progress and identify issues as they occur</a:t>
            </a:r>
          </a:p>
        </p:txBody>
      </p:sp>
      <p:sp>
        <p:nvSpPr>
          <p:cNvPr id="28" name="TextBox 27">
            <a:extLst>
              <a:ext uri="{FF2B5EF4-FFF2-40B4-BE49-F238E27FC236}">
                <a16:creationId xmlns:a16="http://schemas.microsoft.com/office/drawing/2014/main" id="{5BAB9661-756F-4208-8EBC-5FD3BA88950E}"/>
              </a:ext>
            </a:extLst>
          </p:cNvPr>
          <p:cNvSpPr txBox="1"/>
          <p:nvPr/>
        </p:nvSpPr>
        <p:spPr>
          <a:xfrm>
            <a:off x="8187965" y="5881036"/>
            <a:ext cx="3805113" cy="1631216"/>
          </a:xfrm>
          <a:prstGeom prst="rect">
            <a:avLst/>
          </a:prstGeom>
          <a:noFill/>
        </p:spPr>
        <p:txBody>
          <a:bodyPr wrap="square" rtlCol="0">
            <a:spAutoFit/>
          </a:bodyPr>
          <a:lstStyle/>
          <a:p>
            <a:r>
              <a:rPr lang="en-IN" sz="2000" dirty="0">
                <a:latin typeface="Open Sans"/>
                <a:ea typeface="Open Sans"/>
              </a:rPr>
              <a:t>It supports multiple testing frameworks and platforms including TestNG , Junit and others it also makes suitable for automation projects</a:t>
            </a:r>
          </a:p>
        </p:txBody>
      </p:sp>
    </p:spTree>
    <p:extLst>
      <p:ext uri="{BB962C8B-B14F-4D97-AF65-F5344CB8AC3E}">
        <p14:creationId xmlns:p14="http://schemas.microsoft.com/office/powerpoint/2010/main" val="2408735721"/>
      </p:ext>
    </p:extLst>
  </p:cSld>
  <p:clrMapOvr>
    <a:masterClrMapping/>
  </p:clrMapOvr>
  <mc:AlternateContent xmlns:mc="http://schemas.openxmlformats.org/markup-compatibility/2006" xmlns:p14="http://schemas.microsoft.com/office/powerpoint/2010/main">
    <mc:Choice Requires="p14">
      <p:transition spd="slow" p14:dur="2000" advTm="23396"/>
    </mc:Choice>
    <mc:Fallback xmlns="">
      <p:transition spd="slow" advTm="2339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endParaRPr lang="en-IN" dirty="0"/>
          </a:p>
        </p:txBody>
      </p:sp>
      <p:sp>
        <p:nvSpPr>
          <p:cNvPr id="5" name="Text 2"/>
          <p:cNvSpPr/>
          <p:nvPr/>
        </p:nvSpPr>
        <p:spPr>
          <a:xfrm>
            <a:off x="1007389" y="464950"/>
            <a:ext cx="7532177" cy="1193370"/>
          </a:xfrm>
          <a:prstGeom prst="rect">
            <a:avLst/>
          </a:prstGeom>
          <a:noFill/>
          <a:ln/>
        </p:spPr>
        <p:txBody>
          <a:bodyPr wrap="none" rtlCol="0" anchor="t"/>
          <a:lstStyle/>
          <a:p>
            <a:pPr marL="0" indent="0">
              <a:lnSpc>
                <a:spcPts val="6561"/>
              </a:lnSpc>
              <a:buNone/>
            </a:pPr>
            <a:r>
              <a:rPr lang="en-US" sz="4400" b="1" kern="0" spc="-157" dirty="0">
                <a:solidFill>
                  <a:schemeClr val="tx2">
                    <a:lumMod val="50000"/>
                  </a:schemeClr>
                </a:solidFill>
                <a:latin typeface="Arial Black" panose="020B0A04020102020204" pitchFamily="34" charset="0"/>
                <a:ea typeface="Bitter" pitchFamily="34" charset="-122"/>
                <a:cs typeface="Bitter" pitchFamily="34" charset="-120"/>
              </a:rPr>
              <a:t>DATA DRIVEN TESTING</a:t>
            </a: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1169669" y="1983783"/>
            <a:ext cx="7141131" cy="5563892"/>
          </a:xfrm>
          <a:prstGeom prst="rect">
            <a:avLst/>
          </a:prstGeom>
          <a:noFill/>
          <a:ln/>
        </p:spPr>
        <p:txBody>
          <a:bodyPr wrap="square" rtlCol="0" anchor="t"/>
          <a:lstStyle/>
          <a:p>
            <a:pPr marL="342900" indent="-342900">
              <a:lnSpc>
                <a:spcPts val="2799"/>
              </a:lnSpc>
              <a:buFont typeface="Wingdings" pitchFamily="2" charset="2"/>
              <a:buChar char="Ø"/>
            </a:pPr>
            <a:r>
              <a:rPr lang="en-US" sz="2400" kern="0" spc="-35" dirty="0">
                <a:solidFill>
                  <a:srgbClr val="2B2E3C"/>
                </a:solidFill>
                <a:latin typeface="Open Sans"/>
                <a:ea typeface="Open Sans"/>
                <a:cs typeface="Open Sans" pitchFamily="34" charset="-120"/>
              </a:rPr>
              <a:t>Data-driven testing: a software testing technique that stores test input and expected results in a table or spreadsheet, so that a single control script can execute all of the tests in the table.</a:t>
            </a:r>
          </a:p>
          <a:p>
            <a:pPr>
              <a:lnSpc>
                <a:spcPts val="2799"/>
              </a:lnSpc>
            </a:pPr>
            <a:endParaRPr lang="en-US" sz="2400" kern="0" spc="-35" dirty="0">
              <a:solidFill>
                <a:srgbClr val="2B2E3C"/>
              </a:solidFill>
              <a:latin typeface="Open Sans"/>
              <a:ea typeface="Open Sans"/>
            </a:endParaRPr>
          </a:p>
          <a:p>
            <a:pPr>
              <a:lnSpc>
                <a:spcPts val="2799"/>
              </a:lnSpc>
            </a:pPr>
            <a:endParaRPr lang="en-US" sz="2400" kern="0" spc="-35" dirty="0">
              <a:solidFill>
                <a:srgbClr val="2B2E3C"/>
              </a:solidFill>
              <a:latin typeface="Open Sans"/>
              <a:ea typeface="Open Sans"/>
            </a:endParaRPr>
          </a:p>
          <a:p>
            <a:pPr>
              <a:lnSpc>
                <a:spcPts val="2799"/>
              </a:lnSpc>
            </a:pPr>
            <a:endParaRPr lang="en-US" sz="2400" kern="0" spc="-35" dirty="0">
              <a:solidFill>
                <a:srgbClr val="2B2E3C"/>
              </a:solidFill>
              <a:latin typeface="Open Sans"/>
              <a:ea typeface="Open Sans"/>
            </a:endParaRPr>
          </a:p>
          <a:p>
            <a:pPr marL="342900" indent="-342900">
              <a:lnSpc>
                <a:spcPts val="2799"/>
              </a:lnSpc>
              <a:buFont typeface="Wingdings" pitchFamily="2" charset="2"/>
              <a:buChar char="Ø"/>
            </a:pPr>
            <a:r>
              <a:rPr lang="en-US" sz="2400" dirty="0">
                <a:latin typeface="Open Sans"/>
                <a:ea typeface="Open Sans"/>
              </a:rPr>
              <a:t>In the simplest form the tester supplies the inputs from a row in the table and expects the outputs which occur in the same row. The table typically contains values which correspond to boundary or partition input spaces.</a:t>
            </a: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0"/>
            <a:ext cx="36576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4389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544910"/>
          </a:xfrm>
          <a:prstGeom prst="rect">
            <a:avLst/>
          </a:prstGeom>
          <a:solidFill>
            <a:srgbClr val="FFF8F0"/>
          </a:solidFill>
          <a:ln/>
        </p:spPr>
        <p:txBody>
          <a:bodyPr/>
          <a:lstStyle/>
          <a:p>
            <a:endParaRPr lang="en-IN" dirty="0"/>
          </a:p>
        </p:txBody>
      </p:sp>
      <p:sp>
        <p:nvSpPr>
          <p:cNvPr id="5" name="Text 2"/>
          <p:cNvSpPr/>
          <p:nvPr/>
        </p:nvSpPr>
        <p:spPr>
          <a:xfrm>
            <a:off x="833198" y="157655"/>
            <a:ext cx="13797201" cy="1466193"/>
          </a:xfrm>
          <a:prstGeom prst="rect">
            <a:avLst/>
          </a:prstGeom>
          <a:noFill/>
          <a:ln/>
        </p:spPr>
        <p:txBody>
          <a:bodyPr wrap="none" rtlCol="0" anchor="t"/>
          <a:lstStyle/>
          <a:p>
            <a:pPr marL="0" indent="0">
              <a:lnSpc>
                <a:spcPts val="6561"/>
              </a:lnSpc>
              <a:buNone/>
            </a:pPr>
            <a:r>
              <a:rPr lang="en-US" sz="4400" b="1" dirty="0">
                <a:solidFill>
                  <a:schemeClr val="tx2">
                    <a:lumMod val="50000"/>
                  </a:schemeClr>
                </a:solidFill>
                <a:latin typeface="Arial Black" panose="020B0A04020102020204" pitchFamily="34" charset="0"/>
              </a:rPr>
              <a:t>ADVANTAGES </a:t>
            </a:r>
          </a:p>
        </p:txBody>
      </p:sp>
      <p:sp>
        <p:nvSpPr>
          <p:cNvPr id="6" name="Text 3"/>
          <p:cNvSpPr/>
          <p:nvPr/>
        </p:nvSpPr>
        <p:spPr>
          <a:xfrm>
            <a:off x="833199" y="1441343"/>
            <a:ext cx="9953621" cy="6961678"/>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sz="2400" dirty="0">
                <a:latin typeface="Open Sans"/>
                <a:ea typeface="Open Sans"/>
              </a:rPr>
              <a:t>Reusability: Test scripts can be reused with different data sets, promoting a modular testing approach.</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Maintainability: Test scripts and data are kept separate, simplifying updates and reducing the risk of errors during maintenance.</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Scalability: Adding new test cases is easy by providing additional sets of test data, enabling efficient scaling of testing efforts.</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Coverage: Data-driven testing facilitates comprehensive test coverage by evaluating the same functionality with different data sets.</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Efficiency: Automated execution of data-driven tests increases testing efficiency, allowing rapid execution of a large number of test cases.</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Versatility: Data-driven testing is adaptable to various testing needs, including functional, regression, and performance testing.</a:t>
            </a: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Tree>
    <p:extLst>
      <p:ext uri="{BB962C8B-B14F-4D97-AF65-F5344CB8AC3E}">
        <p14:creationId xmlns:p14="http://schemas.microsoft.com/office/powerpoint/2010/main" val="1093923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47012"/>
            <a:ext cx="14630400" cy="8229600"/>
          </a:xfrm>
          <a:prstGeom prst="rect">
            <a:avLst/>
          </a:prstGeom>
          <a:solidFill>
            <a:srgbClr val="FFF8F0"/>
          </a:solidFill>
          <a:ln/>
        </p:spPr>
        <p:txBody>
          <a:bodyPr/>
          <a:lstStyle/>
          <a:p>
            <a:endParaRPr lang="en-IN" dirty="0"/>
          </a:p>
        </p:txBody>
      </p:sp>
      <p:sp>
        <p:nvSpPr>
          <p:cNvPr id="6" name="Shape 4"/>
          <p:cNvSpPr/>
          <p:nvPr/>
        </p:nvSpPr>
        <p:spPr>
          <a:xfrm>
            <a:off x="5383694" y="6351141"/>
            <a:ext cx="10525720" cy="3662895"/>
          </a:xfrm>
          <a:prstGeom prst="rect">
            <a:avLst/>
          </a:prstGeom>
          <a:solidFill>
            <a:srgbClr val="FFFFFF">
              <a:alpha val="4000"/>
            </a:srgbClr>
          </a:solidFill>
          <a:ln/>
        </p:spPr>
        <p:txBody>
          <a:bodyPr/>
          <a:lstStyle/>
          <a:p>
            <a:endParaRPr lang="en-IN" dirty="0"/>
          </a:p>
        </p:txBody>
      </p:sp>
      <p:sp>
        <p:nvSpPr>
          <p:cNvPr id="7" name="Text 5"/>
          <p:cNvSpPr/>
          <p:nvPr/>
        </p:nvSpPr>
        <p:spPr>
          <a:xfrm>
            <a:off x="689811" y="336884"/>
            <a:ext cx="5694947" cy="850232"/>
          </a:xfrm>
          <a:prstGeom prst="rect">
            <a:avLst/>
          </a:prstGeom>
          <a:noFill/>
          <a:ln/>
        </p:spPr>
        <p:txBody>
          <a:bodyPr wrap="none" rtlCol="0" anchor="t"/>
          <a:lstStyle/>
          <a:p>
            <a:pPr marL="0" indent="0">
              <a:lnSpc>
                <a:spcPts val="2799"/>
              </a:lnSpc>
              <a:buNone/>
            </a:pPr>
            <a:r>
              <a:rPr lang="en-US" sz="4400" dirty="0">
                <a:solidFill>
                  <a:schemeClr val="tx2">
                    <a:lumMod val="50000"/>
                  </a:schemeClr>
                </a:solidFill>
                <a:latin typeface="Arial Black" panose="020B0A04020102020204" pitchFamily="34" charset="0"/>
              </a:rPr>
              <a:t>DISADVANTAGES</a:t>
            </a:r>
          </a:p>
        </p:txBody>
      </p:sp>
      <p:sp>
        <p:nvSpPr>
          <p:cNvPr id="8" name="Text 6"/>
          <p:cNvSpPr/>
          <p:nvPr/>
        </p:nvSpPr>
        <p:spPr>
          <a:xfrm>
            <a:off x="5787152" y="3654743"/>
            <a:ext cx="3056215" cy="355402"/>
          </a:xfrm>
          <a:prstGeom prst="rect">
            <a:avLst/>
          </a:prstGeom>
          <a:noFill/>
          <a:ln/>
        </p:spPr>
        <p:txBody>
          <a:bodyPr wrap="none" rtlCol="0" anchor="t"/>
          <a:lstStyle/>
          <a:p>
            <a:pPr marL="0" indent="0">
              <a:lnSpc>
                <a:spcPts val="2799"/>
              </a:lnSpc>
              <a:buNone/>
            </a:pPr>
            <a:endParaRPr lang="en-US" sz="2000" dirty="0">
              <a:solidFill>
                <a:schemeClr val="accent6">
                  <a:lumMod val="50000"/>
                </a:schemeClr>
              </a:solidFill>
              <a:latin typeface="Arial Black" panose="020B0A04020102020204" pitchFamily="34" charset="0"/>
            </a:endParaRPr>
          </a:p>
        </p:txBody>
      </p:sp>
      <p:sp>
        <p:nvSpPr>
          <p:cNvPr id="9" name="Text 7"/>
          <p:cNvSpPr/>
          <p:nvPr/>
        </p:nvSpPr>
        <p:spPr>
          <a:xfrm>
            <a:off x="9295328" y="144379"/>
            <a:ext cx="5094439" cy="1171075"/>
          </a:xfrm>
          <a:prstGeom prst="rect">
            <a:avLst/>
          </a:prstGeom>
          <a:noFill/>
          <a:ln/>
        </p:spPr>
        <p:txBody>
          <a:bodyPr wrap="none" rtlCol="0" anchor="t"/>
          <a:lstStyle/>
          <a:p>
            <a:pPr marL="0" indent="0">
              <a:lnSpc>
                <a:spcPts val="2799"/>
              </a:lnSpc>
              <a:buNone/>
            </a:pPr>
            <a:endParaRPr lang="en-US" sz="2000" dirty="0">
              <a:solidFill>
                <a:schemeClr val="accent6">
                  <a:lumMod val="50000"/>
                </a:schemeClr>
              </a:solidFill>
              <a:latin typeface="Arial Black" panose="020B0A04020102020204" pitchFamily="34" charset="0"/>
            </a:endParaRPr>
          </a:p>
        </p:txBody>
      </p:sp>
      <p:sp>
        <p:nvSpPr>
          <p:cNvPr id="11" name="Text 9"/>
          <p:cNvSpPr/>
          <p:nvPr/>
        </p:nvSpPr>
        <p:spPr>
          <a:xfrm>
            <a:off x="834189" y="1187117"/>
            <a:ext cx="10154653" cy="6047872"/>
          </a:xfrm>
          <a:prstGeom prst="rect">
            <a:avLst/>
          </a:prstGeom>
          <a:noFill/>
          <a:ln/>
        </p:spPr>
        <p:txBody>
          <a:bodyPr wrap="square" rtlCol="0" anchor="t"/>
          <a:lstStyle/>
          <a:p>
            <a:pPr marL="342900" indent="-342900">
              <a:lnSpc>
                <a:spcPts val="2799"/>
              </a:lnSpc>
              <a:buFont typeface="Wingdings" pitchFamily="2" charset="2"/>
              <a:buChar char="Ø"/>
            </a:pPr>
            <a:r>
              <a:rPr lang="en-US" sz="2400" dirty="0">
                <a:latin typeface="Open Sans"/>
                <a:ea typeface="Open Sans"/>
              </a:rPr>
              <a:t>Complex Setup: Setting up a data-driven testing framework can be complex initially.</a:t>
            </a:r>
          </a:p>
          <a:p>
            <a:pPr>
              <a:lnSpc>
                <a:spcPts val="2799"/>
              </a:lnSpc>
            </a:pPr>
            <a:endParaRPr lang="en-US" sz="2400" dirty="0">
              <a:latin typeface="Open Sans"/>
              <a:ea typeface="Open Sans"/>
            </a:endParaRPr>
          </a:p>
          <a:p>
            <a:pPr marL="342900" indent="-342900">
              <a:lnSpc>
                <a:spcPts val="2799"/>
              </a:lnSpc>
              <a:buFont typeface="Wingdings" pitchFamily="2" charset="2"/>
              <a:buChar char="Ø"/>
            </a:pPr>
            <a:r>
              <a:rPr lang="en-US" sz="2400" dirty="0">
                <a:latin typeface="Open Sans"/>
                <a:ea typeface="Open Sans"/>
              </a:rPr>
              <a:t>Initial Time Investment: There's an initial time investment required for framework setup.</a:t>
            </a:r>
          </a:p>
          <a:p>
            <a:pPr marL="342900" indent="-342900">
              <a:lnSpc>
                <a:spcPts val="2799"/>
              </a:lnSpc>
              <a:buFont typeface="Wingdings" pitchFamily="2" charset="2"/>
              <a:buChar char="Ø"/>
            </a:pPr>
            <a:endParaRPr lang="en-US" sz="2400" dirty="0">
              <a:latin typeface="Open Sans"/>
              <a:ea typeface="Open Sans"/>
            </a:endParaRPr>
          </a:p>
          <a:p>
            <a:pPr marL="342900" indent="-342900">
              <a:lnSpc>
                <a:spcPts val="2799"/>
              </a:lnSpc>
              <a:buFont typeface="Wingdings" pitchFamily="2" charset="2"/>
              <a:buChar char="Ø"/>
            </a:pPr>
            <a:r>
              <a:rPr lang="en-US" sz="2400" dirty="0">
                <a:latin typeface="Open Sans"/>
                <a:ea typeface="Open Sans"/>
              </a:rPr>
              <a:t>Dependency on Data Quality: Test effectiveness depends on the quality of test data.</a:t>
            </a:r>
          </a:p>
          <a:p>
            <a:pPr>
              <a:lnSpc>
                <a:spcPts val="2799"/>
              </a:lnSpc>
            </a:pPr>
            <a:endParaRPr lang="en-US" sz="2400" dirty="0">
              <a:latin typeface="Open Sans"/>
              <a:ea typeface="Open Sans"/>
            </a:endParaRPr>
          </a:p>
          <a:p>
            <a:pPr marL="342900" indent="-342900">
              <a:lnSpc>
                <a:spcPts val="2799"/>
              </a:lnSpc>
              <a:buFont typeface="Wingdings" pitchFamily="2" charset="2"/>
              <a:buChar char="Ø"/>
            </a:pPr>
            <a:r>
              <a:rPr lang="en-US" sz="2400" dirty="0">
                <a:latin typeface="Open Sans"/>
                <a:ea typeface="Open Sans"/>
              </a:rPr>
              <a:t>Maintenance Challenges: Managing numerous test data sets and scripts can pose maintenance challenges.</a:t>
            </a:r>
          </a:p>
          <a:p>
            <a:pPr>
              <a:lnSpc>
                <a:spcPts val="2799"/>
              </a:lnSpc>
            </a:pPr>
            <a:endParaRPr lang="en-US" sz="2400" dirty="0">
              <a:latin typeface="Open Sans"/>
              <a:ea typeface="Open Sans"/>
            </a:endParaRPr>
          </a:p>
          <a:p>
            <a:pPr marL="342900" indent="-342900">
              <a:lnSpc>
                <a:spcPts val="2799"/>
              </a:lnSpc>
              <a:buFont typeface="Wingdings" pitchFamily="2" charset="2"/>
              <a:buChar char="Ø"/>
            </a:pPr>
            <a:r>
              <a:rPr lang="en-US" sz="2400" dirty="0">
                <a:latin typeface="Open Sans"/>
                <a:ea typeface="Open Sans"/>
              </a:rPr>
              <a:t>Increased Initial Effort: Creating parameterized test scripts may require more effort initially.</a:t>
            </a:r>
          </a:p>
          <a:p>
            <a:pPr>
              <a:lnSpc>
                <a:spcPts val="2799"/>
              </a:lnSpc>
            </a:pPr>
            <a:endParaRPr lang="en-US" sz="2400" dirty="0">
              <a:latin typeface="Open Sans"/>
              <a:ea typeface="Open Sans"/>
            </a:endParaRPr>
          </a:p>
          <a:p>
            <a:pPr marL="342900" indent="-342900">
              <a:lnSpc>
                <a:spcPts val="2799"/>
              </a:lnSpc>
              <a:buFont typeface="Wingdings" pitchFamily="2" charset="2"/>
              <a:buChar char="Ø"/>
            </a:pPr>
            <a:r>
              <a:rPr lang="en-US" sz="2400" dirty="0">
                <a:latin typeface="Open Sans"/>
                <a:ea typeface="Open Sans"/>
              </a:rPr>
              <a:t>Data Security Concerns: Use of sensitive information in test data may raise data security concerns.</a:t>
            </a:r>
          </a:p>
        </p:txBody>
      </p:sp>
    </p:spTree>
    <p:extLst>
      <p:ext uri="{BB962C8B-B14F-4D97-AF65-F5344CB8AC3E}">
        <p14:creationId xmlns:p14="http://schemas.microsoft.com/office/powerpoint/2010/main" val="3361679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endParaRPr lang="en-IN" dirty="0"/>
          </a:p>
        </p:txBody>
      </p:sp>
      <p:sp>
        <p:nvSpPr>
          <p:cNvPr id="5" name="Text 2"/>
          <p:cNvSpPr/>
          <p:nvPr/>
        </p:nvSpPr>
        <p:spPr>
          <a:xfrm>
            <a:off x="1007389" y="464950"/>
            <a:ext cx="7532177" cy="1193370"/>
          </a:xfrm>
          <a:prstGeom prst="rect">
            <a:avLst/>
          </a:prstGeom>
          <a:noFill/>
          <a:ln/>
        </p:spPr>
        <p:txBody>
          <a:bodyPr wrap="none" rtlCol="0" anchor="t"/>
          <a:lstStyle/>
          <a:p>
            <a:pPr marL="0" indent="0">
              <a:lnSpc>
                <a:spcPts val="6561"/>
              </a:lnSpc>
              <a:buNone/>
            </a:pPr>
            <a:r>
              <a:rPr lang="en-US" sz="4400" b="1" kern="0" spc="-157" dirty="0">
                <a:solidFill>
                  <a:schemeClr val="tx2">
                    <a:lumMod val="50000"/>
                  </a:schemeClr>
                </a:solidFill>
                <a:latin typeface="Arial Black" panose="020B0A04020102020204" pitchFamily="34" charset="0"/>
                <a:ea typeface="Bitter" pitchFamily="34" charset="-122"/>
                <a:cs typeface="Bitter" pitchFamily="34" charset="-120"/>
              </a:rPr>
              <a:t>JIRA</a:t>
            </a: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1169669" y="1983783"/>
            <a:ext cx="7141131" cy="5563892"/>
          </a:xfrm>
          <a:prstGeom prst="rect">
            <a:avLst/>
          </a:prstGeom>
          <a:noFill/>
          <a:ln/>
        </p:spPr>
        <p:txBody>
          <a:bodyPr wrap="square" rtlCol="0" anchor="t"/>
          <a:lstStyle/>
          <a:p>
            <a:pPr marL="342900" indent="-342900">
              <a:lnSpc>
                <a:spcPts val="2799"/>
              </a:lnSpc>
              <a:buFont typeface="Wingdings" pitchFamily="2" charset="2"/>
              <a:buChar char="Ø"/>
            </a:pPr>
            <a:r>
              <a:rPr lang="en-US" sz="2400" kern="0" spc="-35" dirty="0" err="1">
                <a:solidFill>
                  <a:srgbClr val="2B2E3C"/>
                </a:solidFill>
                <a:latin typeface="Open Sans"/>
                <a:ea typeface="Open Sans"/>
                <a:cs typeface="Open Sans" pitchFamily="34" charset="-120"/>
              </a:rPr>
              <a:t>Jira</a:t>
            </a:r>
            <a:r>
              <a:rPr lang="en-US" sz="2400" kern="0" spc="-35" dirty="0">
                <a:solidFill>
                  <a:srgbClr val="2B2E3C"/>
                </a:solidFill>
                <a:latin typeface="Open Sans"/>
                <a:ea typeface="Open Sans"/>
                <a:cs typeface="Open Sans" pitchFamily="34" charset="-120"/>
              </a:rPr>
              <a:t> is a widely used project management and issue tracking tool developed by </a:t>
            </a:r>
            <a:r>
              <a:rPr lang="en-US" sz="2400" kern="0" spc="-35" dirty="0" err="1">
                <a:solidFill>
                  <a:srgbClr val="2B2E3C"/>
                </a:solidFill>
                <a:latin typeface="Open Sans"/>
                <a:ea typeface="Open Sans"/>
                <a:cs typeface="Open Sans" pitchFamily="34" charset="-120"/>
              </a:rPr>
              <a:t>Atlassian</a:t>
            </a:r>
            <a:r>
              <a:rPr lang="en-US" sz="2400" kern="0" spc="-35" dirty="0">
                <a:solidFill>
                  <a:srgbClr val="2B2E3C"/>
                </a:solidFill>
                <a:latin typeface="Open Sans"/>
                <a:ea typeface="Open Sans"/>
                <a:cs typeface="Open Sans" pitchFamily="34" charset="-120"/>
              </a:rPr>
              <a:t>.</a:t>
            </a:r>
          </a:p>
          <a:p>
            <a:pPr>
              <a:lnSpc>
                <a:spcPts val="2799"/>
              </a:lnSpc>
            </a:pPr>
            <a:endParaRPr lang="en-US" sz="2400" kern="0" spc="-35" dirty="0">
              <a:solidFill>
                <a:srgbClr val="2B2E3C"/>
              </a:solidFill>
              <a:latin typeface="Open Sans"/>
              <a:ea typeface="Open Sans"/>
              <a:cs typeface="Open Sans" pitchFamily="34" charset="-120"/>
            </a:endParaRPr>
          </a:p>
          <a:p>
            <a:pPr>
              <a:lnSpc>
                <a:spcPts val="2799"/>
              </a:lnSpc>
            </a:pPr>
            <a:endParaRPr lang="en-US" sz="2400" kern="0" spc="-35" dirty="0">
              <a:solidFill>
                <a:srgbClr val="2B2E3C"/>
              </a:solidFill>
              <a:latin typeface="Open Sans"/>
              <a:ea typeface="Open Sans"/>
              <a:cs typeface="Open Sans" pitchFamily="34" charset="-120"/>
            </a:endParaRPr>
          </a:p>
          <a:p>
            <a:pPr marL="342900" indent="-342900">
              <a:lnSpc>
                <a:spcPts val="2799"/>
              </a:lnSpc>
              <a:buFont typeface="Wingdings" pitchFamily="2" charset="2"/>
              <a:buChar char="Ø"/>
            </a:pPr>
            <a:r>
              <a:rPr lang="en-US" sz="2400" kern="0" spc="-35" dirty="0">
                <a:solidFill>
                  <a:srgbClr val="2B2E3C"/>
                </a:solidFill>
                <a:latin typeface="Open Sans"/>
                <a:ea typeface="Open Sans"/>
                <a:cs typeface="Open Sans" pitchFamily="34" charset="-120"/>
              </a:rPr>
              <a:t> It helps teams plan, track, and manage their work through customizable workflows, collaboration features, and detailed reporting.</a:t>
            </a:r>
          </a:p>
          <a:p>
            <a:pPr>
              <a:lnSpc>
                <a:spcPts val="2799"/>
              </a:lnSpc>
            </a:pPr>
            <a:endParaRPr lang="en-US" sz="2400" kern="0" spc="-35" dirty="0">
              <a:solidFill>
                <a:srgbClr val="2B2E3C"/>
              </a:solidFill>
              <a:latin typeface="Open Sans"/>
              <a:ea typeface="Open Sans"/>
              <a:cs typeface="Open Sans" pitchFamily="34" charset="-120"/>
            </a:endParaRPr>
          </a:p>
          <a:p>
            <a:pPr>
              <a:lnSpc>
                <a:spcPts val="2799"/>
              </a:lnSpc>
            </a:pPr>
            <a:endParaRPr lang="en-US" sz="2400" kern="0" spc="-35" dirty="0">
              <a:solidFill>
                <a:srgbClr val="2B2E3C"/>
              </a:solidFill>
              <a:latin typeface="Open Sans"/>
              <a:ea typeface="Open Sans"/>
              <a:cs typeface="Open Sans" pitchFamily="34" charset="-120"/>
            </a:endParaRPr>
          </a:p>
          <a:p>
            <a:pPr marL="342900" indent="-342900">
              <a:lnSpc>
                <a:spcPts val="2799"/>
              </a:lnSpc>
              <a:buFont typeface="Wingdings" pitchFamily="2" charset="2"/>
              <a:buChar char="Ø"/>
            </a:pPr>
            <a:r>
              <a:rPr lang="en-US" sz="2400" kern="0" spc="-35" dirty="0">
                <a:solidFill>
                  <a:srgbClr val="2B2E3C"/>
                </a:solidFill>
                <a:latin typeface="Open Sans"/>
                <a:ea typeface="Open Sans"/>
                <a:cs typeface="Open Sans" pitchFamily="34" charset="-120"/>
              </a:rPr>
              <a:t>Whether you call them bugs, tasks, improvements or work requests, JIRA provides an efficient way to track and manage your work - which can have a big impact on productivity and results.</a:t>
            </a:r>
          </a:p>
          <a:p>
            <a:pPr>
              <a:lnSpc>
                <a:spcPts val="2799"/>
              </a:lnSpc>
            </a:pPr>
            <a:endParaRPr lang="en-US" sz="2400" kern="0" spc="-35" dirty="0">
              <a:solidFill>
                <a:srgbClr val="2B2E3C"/>
              </a:solidFill>
              <a:latin typeface="Open Sans"/>
              <a:ea typeface="Open Sans"/>
            </a:endParaRPr>
          </a:p>
          <a:p>
            <a:pPr>
              <a:lnSpc>
                <a:spcPts val="2799"/>
              </a:lnSpc>
            </a:pPr>
            <a:endParaRPr lang="en-US" sz="2400" kern="0" spc="-35" dirty="0">
              <a:solidFill>
                <a:srgbClr val="2B2E3C"/>
              </a:solidFill>
              <a:latin typeface="Open Sans"/>
              <a:ea typeface="Open Sans"/>
            </a:endParaRPr>
          </a:p>
          <a:p>
            <a:pPr>
              <a:lnSpc>
                <a:spcPts val="2799"/>
              </a:lnSpc>
            </a:pPr>
            <a:endParaRPr lang="en-US" sz="2400" kern="0" spc="-35" dirty="0">
              <a:solidFill>
                <a:srgbClr val="2B2E3C"/>
              </a:solidFill>
              <a:latin typeface="Open Sans"/>
              <a:ea typeface="Open Sans"/>
            </a:endParaRP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0"/>
            <a:ext cx="36576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147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544910"/>
          </a:xfrm>
          <a:prstGeom prst="rect">
            <a:avLst/>
          </a:prstGeom>
          <a:solidFill>
            <a:srgbClr val="FFF8F0"/>
          </a:solidFill>
          <a:ln/>
        </p:spPr>
        <p:txBody>
          <a:bodyPr/>
          <a:lstStyle/>
          <a:p>
            <a:endParaRPr lang="en-IN" dirty="0"/>
          </a:p>
        </p:txBody>
      </p:sp>
      <p:sp>
        <p:nvSpPr>
          <p:cNvPr id="5" name="Text 2"/>
          <p:cNvSpPr/>
          <p:nvPr/>
        </p:nvSpPr>
        <p:spPr>
          <a:xfrm>
            <a:off x="833198" y="157655"/>
            <a:ext cx="13797201" cy="1466193"/>
          </a:xfrm>
          <a:prstGeom prst="rect">
            <a:avLst/>
          </a:prstGeom>
          <a:noFill/>
          <a:ln/>
        </p:spPr>
        <p:txBody>
          <a:bodyPr wrap="none" rtlCol="0" anchor="t"/>
          <a:lstStyle/>
          <a:p>
            <a:pPr>
              <a:lnSpc>
                <a:spcPts val="6561"/>
              </a:lnSpc>
            </a:pPr>
            <a:r>
              <a:rPr lang="en-US" sz="4400" b="1" dirty="0">
                <a:solidFill>
                  <a:schemeClr val="tx2">
                    <a:lumMod val="50000"/>
                  </a:schemeClr>
                </a:solidFill>
                <a:latin typeface="Arial Black" panose="020B0A04020102020204" pitchFamily="34" charset="0"/>
              </a:rPr>
              <a:t>JIRA FEATURES</a:t>
            </a:r>
          </a:p>
        </p:txBody>
      </p:sp>
      <p:sp>
        <p:nvSpPr>
          <p:cNvPr id="6" name="Text 3"/>
          <p:cNvSpPr/>
          <p:nvPr/>
        </p:nvSpPr>
        <p:spPr>
          <a:xfrm>
            <a:off x="833199" y="1441343"/>
            <a:ext cx="9845133" cy="6961678"/>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sz="2400" dirty="0">
                <a:latin typeface="Open Sans"/>
                <a:ea typeface="Open Sans"/>
              </a:rPr>
              <a:t>Secure - JIRA provides fine-grained enterprise level security.</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Usable - Intuitive interface designed with both business and technical users in mind.</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Track - Keep track of all activities, changes and work logged against issues.</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Administration - A low maintenance system with straightforward administration capability.</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Extensible - With over 100 plugins contributed by the community.</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Open - An open API, full source code access allow for further integration and customization of JIRA functionality.</a:t>
            </a:r>
          </a:p>
          <a:p>
            <a:pPr algn="just">
              <a:lnSpc>
                <a:spcPts val="2799"/>
              </a:lnSpc>
            </a:pPr>
            <a:endParaRPr lang="en-US" sz="2400" dirty="0">
              <a:latin typeface="Open Sans"/>
              <a:ea typeface="Open Sans"/>
            </a:endParaRPr>
          </a:p>
          <a:p>
            <a:pPr marL="285750" indent="-285750" algn="just">
              <a:lnSpc>
                <a:spcPts val="2799"/>
              </a:lnSpc>
              <a:buFont typeface="Wingdings" panose="05000000000000000000" pitchFamily="2" charset="2"/>
              <a:buChar char="Ø"/>
            </a:pPr>
            <a:r>
              <a:rPr lang="en-US" sz="2400" dirty="0">
                <a:latin typeface="Open Sans"/>
                <a:ea typeface="Open Sans"/>
              </a:rPr>
              <a:t>Roadmaps: Plan and visualize long-term project goals and timelines.</a:t>
            </a:r>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Tree>
    <p:extLst>
      <p:ext uri="{BB962C8B-B14F-4D97-AF65-F5344CB8AC3E}">
        <p14:creationId xmlns:p14="http://schemas.microsoft.com/office/powerpoint/2010/main" val="310987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7" name="Picture 6">
            <a:extLst>
              <a:ext uri="{FF2B5EF4-FFF2-40B4-BE49-F238E27FC236}">
                <a16:creationId xmlns:a16="http://schemas.microsoft.com/office/drawing/2014/main" id="{4685F438-0E4C-87FB-B176-69509F9F1E80}"/>
              </a:ext>
            </a:extLst>
          </p:cNvPr>
          <p:cNvPicPr>
            <a:picLocks noChangeAspect="1"/>
          </p:cNvPicPr>
          <p:nvPr/>
        </p:nvPicPr>
        <p:blipFill>
          <a:blip r:embed="rId3"/>
          <a:stretch>
            <a:fillRect/>
          </a:stretch>
        </p:blipFill>
        <p:spPr>
          <a:xfrm>
            <a:off x="1219200" y="685800"/>
            <a:ext cx="12192000" cy="6858000"/>
          </a:xfrm>
          <a:prstGeom prst="rect">
            <a:avLst/>
          </a:prstGeom>
        </p:spPr>
      </p:pic>
    </p:spTree>
    <p:extLst>
      <p:ext uri="{BB962C8B-B14F-4D97-AF65-F5344CB8AC3E}">
        <p14:creationId xmlns:p14="http://schemas.microsoft.com/office/powerpoint/2010/main" val="376141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r>
              <a:rPr lang="en-US" sz="4400" b="1" kern="0" spc="-157" dirty="0">
                <a:solidFill>
                  <a:schemeClr val="tx2">
                    <a:lumMod val="50000"/>
                  </a:schemeClr>
                </a:solidFill>
                <a:latin typeface="Arial Black" panose="020B0A04020102020204" pitchFamily="34" charset="0"/>
                <a:ea typeface="Bitter" pitchFamily="34" charset="-122"/>
                <a:cs typeface="Bitter" pitchFamily="34" charset="-120"/>
              </a:rPr>
              <a:t>BOOKSWAGON.COM</a:t>
            </a: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r>
              <a:rPr lang="en-US" sz="2400" kern="0" spc="-35" dirty="0">
                <a:solidFill>
                  <a:srgbClr val="2B2E3C"/>
                </a:solidFill>
                <a:latin typeface="Open Sans" pitchFamily="34" charset="0"/>
                <a:ea typeface="Open Sans" pitchFamily="34" charset="-122"/>
                <a:cs typeface="Open Sans" pitchFamily="34" charset="-120"/>
              </a:rPr>
              <a:t>BooksWagon.com is a leading online platform for purchasing a wide range of books. The platform offers an extensive collection of books across various genres, ensuring customers have access to an array of reading materials catering to their diverse interests and preferences</a:t>
            </a:r>
            <a:r>
              <a:rPr lang="en-US" sz="1750" kern="0" spc="-35" dirty="0">
                <a:solidFill>
                  <a:srgbClr val="2B2E3C"/>
                </a:solidFill>
                <a:latin typeface="Open Sans" pitchFamily="34" charset="0"/>
                <a:ea typeface="Open Sans" pitchFamily="34" charset="-122"/>
                <a:cs typeface="Open Sans" pitchFamily="34" charset="-120"/>
              </a:rPr>
              <a:t>.</a:t>
            </a: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Tree>
    <p:extLst>
      <p:ext uri="{BB962C8B-B14F-4D97-AF65-F5344CB8AC3E}">
        <p14:creationId xmlns:p14="http://schemas.microsoft.com/office/powerpoint/2010/main" val="1199366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7" name="Picture 6">
            <a:extLst>
              <a:ext uri="{FF2B5EF4-FFF2-40B4-BE49-F238E27FC236}">
                <a16:creationId xmlns:a16="http://schemas.microsoft.com/office/drawing/2014/main" id="{AAE1C74E-A084-9CCC-68C1-5A33CEB1D3EB}"/>
              </a:ext>
            </a:extLst>
          </p:cNvPr>
          <p:cNvPicPr>
            <a:picLocks noChangeAspect="1"/>
          </p:cNvPicPr>
          <p:nvPr/>
        </p:nvPicPr>
        <p:blipFill>
          <a:blip r:embed="rId3"/>
          <a:stretch>
            <a:fillRect/>
          </a:stretch>
        </p:blipFill>
        <p:spPr>
          <a:xfrm>
            <a:off x="1219200" y="685800"/>
            <a:ext cx="12192000" cy="6858000"/>
          </a:xfrm>
          <a:prstGeom prst="rect">
            <a:avLst/>
          </a:prstGeom>
        </p:spPr>
      </p:pic>
    </p:spTree>
    <p:extLst>
      <p:ext uri="{BB962C8B-B14F-4D97-AF65-F5344CB8AC3E}">
        <p14:creationId xmlns:p14="http://schemas.microsoft.com/office/powerpoint/2010/main" val="3004069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r>
              <a:rPr lang="en-IN" sz="4400" dirty="0">
                <a:solidFill>
                  <a:schemeClr val="tx2">
                    <a:lumMod val="50000"/>
                  </a:schemeClr>
                </a:solidFill>
                <a:latin typeface="Arial Black" panose="020B0A04020102020204" pitchFamily="34" charset="0"/>
              </a:rPr>
              <a:t> Outputs</a:t>
            </a: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11" name="Picture 10">
            <a:extLst>
              <a:ext uri="{FF2B5EF4-FFF2-40B4-BE49-F238E27FC236}">
                <a16:creationId xmlns:a16="http://schemas.microsoft.com/office/drawing/2014/main" id="{599AD688-5487-EE8B-8747-B2B8ED57FB59}"/>
              </a:ext>
            </a:extLst>
          </p:cNvPr>
          <p:cNvPicPr>
            <a:picLocks noChangeAspect="1"/>
          </p:cNvPicPr>
          <p:nvPr/>
        </p:nvPicPr>
        <p:blipFill>
          <a:blip r:embed="rId3"/>
          <a:stretch>
            <a:fillRect/>
          </a:stretch>
        </p:blipFill>
        <p:spPr>
          <a:xfrm>
            <a:off x="662940" y="1074420"/>
            <a:ext cx="13327380" cy="7155180"/>
          </a:xfrm>
          <a:prstGeom prst="rect">
            <a:avLst/>
          </a:prstGeom>
        </p:spPr>
      </p:pic>
    </p:spTree>
    <p:extLst>
      <p:ext uri="{BB962C8B-B14F-4D97-AF65-F5344CB8AC3E}">
        <p14:creationId xmlns:p14="http://schemas.microsoft.com/office/powerpoint/2010/main" val="2396215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7" name="Picture 6">
            <a:extLst>
              <a:ext uri="{FF2B5EF4-FFF2-40B4-BE49-F238E27FC236}">
                <a16:creationId xmlns:a16="http://schemas.microsoft.com/office/drawing/2014/main" id="{C813F7B0-356A-0D44-CDC1-F58F3259BFED}"/>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341334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7" name="Picture 6">
            <a:extLst>
              <a:ext uri="{FF2B5EF4-FFF2-40B4-BE49-F238E27FC236}">
                <a16:creationId xmlns:a16="http://schemas.microsoft.com/office/drawing/2014/main" id="{F2A8F55F-4D46-DF21-981E-1CF9DE6BC465}"/>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373788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7" name="Picture 6">
            <a:extLst>
              <a:ext uri="{FF2B5EF4-FFF2-40B4-BE49-F238E27FC236}">
                <a16:creationId xmlns:a16="http://schemas.microsoft.com/office/drawing/2014/main" id="{F7A8CD51-67FF-10C8-32A7-EFD827B5102B}"/>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3514216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endParaRPr lang="en-IN" sz="4400" dirty="0">
              <a:solidFill>
                <a:schemeClr val="tx2">
                  <a:lumMod val="50000"/>
                </a:schemeClr>
              </a:solidFill>
              <a:latin typeface="Arial Black" panose="020B0A04020102020204" pitchFamily="34" charset="0"/>
            </a:endParaRP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7" name="Picture 6">
            <a:extLst>
              <a:ext uri="{FF2B5EF4-FFF2-40B4-BE49-F238E27FC236}">
                <a16:creationId xmlns:a16="http://schemas.microsoft.com/office/drawing/2014/main" id="{34B5AEBC-8275-5B4B-443D-8FE3EF126D3A}"/>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3709577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r>
              <a:rPr lang="en-US" b="1" dirty="0">
                <a:solidFill>
                  <a:schemeClr val="tx2">
                    <a:lumMod val="50000"/>
                  </a:schemeClr>
                </a:solidFill>
                <a:latin typeface="Times New Roman" pitchFamily="18" charset="0"/>
                <a:cs typeface="Times New Roman" pitchFamily="18" charset="0"/>
              </a:rPr>
              <a:t>       </a:t>
            </a:r>
            <a:endParaRPr lang="en-US" sz="4400" b="1" dirty="0">
              <a:latin typeface="Open Sans"/>
              <a:cs typeface="Times New Roman" pitchFamily="18" charset="0"/>
            </a:endParaRPr>
          </a:p>
          <a:p>
            <a:r>
              <a:rPr lang="en-IN" sz="4400" dirty="0">
                <a:solidFill>
                  <a:schemeClr val="tx2">
                    <a:lumMod val="50000"/>
                  </a:schemeClr>
                </a:solidFill>
                <a:latin typeface="Arial Black" panose="020B0A04020102020204" pitchFamily="34" charset="0"/>
              </a:rPr>
              <a:t>                          </a:t>
            </a:r>
          </a:p>
          <a:p>
            <a:endParaRPr lang="en-IN" sz="4400" dirty="0">
              <a:solidFill>
                <a:schemeClr val="tx2">
                  <a:lumMod val="50000"/>
                </a:schemeClr>
              </a:solidFill>
              <a:latin typeface="Arial Black" panose="020B0A04020102020204" pitchFamily="34" charset="0"/>
            </a:endParaRPr>
          </a:p>
          <a:p>
            <a:endParaRPr lang="en-IN" sz="4400" dirty="0">
              <a:solidFill>
                <a:schemeClr val="tx2">
                  <a:lumMod val="50000"/>
                </a:schemeClr>
              </a:solidFill>
              <a:latin typeface="Arial Black" panose="020B0A04020102020204" pitchFamily="34" charset="0"/>
            </a:endParaRPr>
          </a:p>
          <a:p>
            <a:endParaRPr lang="en-IN" sz="4400" dirty="0">
              <a:solidFill>
                <a:schemeClr val="tx2">
                  <a:lumMod val="50000"/>
                </a:schemeClr>
              </a:solidFill>
              <a:latin typeface="Arial Black" panose="020B0A04020102020204" pitchFamily="34" charset="0"/>
            </a:endParaRPr>
          </a:p>
          <a:p>
            <a:endParaRPr lang="en-IN" sz="4400" dirty="0">
              <a:solidFill>
                <a:schemeClr val="tx2">
                  <a:lumMod val="50000"/>
                </a:schemeClr>
              </a:solidFill>
              <a:latin typeface="Arial Black" panose="020B0A04020102020204" pitchFamily="34" charset="0"/>
            </a:endParaRPr>
          </a:p>
          <a:p>
            <a:r>
              <a:rPr lang="en-IN" sz="4400" dirty="0">
                <a:solidFill>
                  <a:schemeClr val="tx2">
                    <a:lumMod val="50000"/>
                  </a:schemeClr>
                </a:solidFill>
                <a:latin typeface="Arial Black" panose="020B0A04020102020204" pitchFamily="34" charset="0"/>
              </a:rPr>
              <a:t>            THANKYOU</a:t>
            </a:r>
          </a:p>
        </p:txBody>
      </p:sp>
      <p:sp>
        <p:nvSpPr>
          <p:cNvPr id="5" name="Text 2"/>
          <p:cNvSpPr/>
          <p:nvPr/>
        </p:nvSpPr>
        <p:spPr>
          <a:xfrm>
            <a:off x="833199" y="2495907"/>
            <a:ext cx="6151364" cy="833199"/>
          </a:xfrm>
          <a:prstGeom prst="rect">
            <a:avLst/>
          </a:prstGeom>
          <a:noFill/>
          <a:ln/>
        </p:spPr>
        <p:txBody>
          <a:bodyPr wrap="none" rtlCol="0" anchor="t"/>
          <a:lstStyle/>
          <a:p>
            <a:pPr marL="0" indent="0">
              <a:lnSpc>
                <a:spcPts val="6561"/>
              </a:lnSpc>
              <a:buNone/>
            </a:pPr>
            <a:endParaRPr lang="en-US" sz="4400" b="1" dirty="0">
              <a:solidFill>
                <a:schemeClr val="tx2">
                  <a:lumMod val="50000"/>
                </a:schemeClr>
              </a:solidFill>
              <a:latin typeface="Arial Black" panose="020B0A04020102020204" pitchFamily="34" charset="0"/>
            </a:endParaRPr>
          </a:p>
        </p:txBody>
      </p:sp>
      <p:sp>
        <p:nvSpPr>
          <p:cNvPr id="6" name="Text 3"/>
          <p:cNvSpPr/>
          <p:nvPr/>
        </p:nvSpPr>
        <p:spPr>
          <a:xfrm>
            <a:off x="833199" y="3662363"/>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pic>
        <p:nvPicPr>
          <p:cNvPr id="4" name="Image 0" descr="preencoded.png">
            <a:extLst>
              <a:ext uri="{FF2B5EF4-FFF2-40B4-BE49-F238E27FC236}">
                <a16:creationId xmlns:a16="http://schemas.microsoft.com/office/drawing/2014/main" id="{FB4E0036-636F-6F3E-C808-1E3535A9DFDA}"/>
              </a:ext>
            </a:extLst>
          </p:cNvPr>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2358865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544910"/>
          </a:xfrm>
          <a:prstGeom prst="rect">
            <a:avLst/>
          </a:prstGeom>
          <a:solidFill>
            <a:srgbClr val="FFF8F0"/>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57655"/>
            <a:ext cx="6151364" cy="1466193"/>
          </a:xfrm>
          <a:prstGeom prst="rect">
            <a:avLst/>
          </a:prstGeom>
          <a:noFill/>
          <a:ln/>
        </p:spPr>
        <p:txBody>
          <a:bodyPr wrap="none" rtlCol="0" anchor="t"/>
          <a:lstStyle/>
          <a:p>
            <a:pPr marL="0" indent="0">
              <a:lnSpc>
                <a:spcPts val="6561"/>
              </a:lnSpc>
              <a:buNone/>
            </a:pPr>
            <a:r>
              <a:rPr lang="en-US" sz="4400" b="1" dirty="0">
                <a:solidFill>
                  <a:schemeClr val="tx2">
                    <a:lumMod val="50000"/>
                  </a:schemeClr>
                </a:solidFill>
                <a:latin typeface="Arial Black" panose="020B0A04020102020204" pitchFamily="34" charset="0"/>
              </a:rPr>
              <a:t>INTRODUCTION</a:t>
            </a:r>
          </a:p>
        </p:txBody>
      </p:sp>
      <p:sp>
        <p:nvSpPr>
          <p:cNvPr id="6" name="Text 3"/>
          <p:cNvSpPr/>
          <p:nvPr/>
        </p:nvSpPr>
        <p:spPr>
          <a:xfrm>
            <a:off x="833199" y="1481959"/>
            <a:ext cx="7477601" cy="6921062"/>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dirty="0"/>
              <a:t>  </a:t>
            </a:r>
            <a:r>
              <a:rPr lang="en-US" sz="2000" dirty="0">
                <a:latin typeface="Open Sans"/>
                <a:ea typeface="Open Sans"/>
              </a:rPr>
              <a:t>In this project we are testing the functionalities of the website: Bookswagon.com </a:t>
            </a:r>
          </a:p>
          <a:p>
            <a:pPr algn="just">
              <a:lnSpc>
                <a:spcPts val="2799"/>
              </a:lnSpc>
            </a:pPr>
            <a:endParaRPr lang="en-US" sz="2000" dirty="0">
              <a:latin typeface="Open Sans"/>
              <a:ea typeface="Open Sans"/>
            </a:endParaRPr>
          </a:p>
          <a:p>
            <a:pPr marL="285750" indent="-285750" algn="just">
              <a:lnSpc>
                <a:spcPts val="2799"/>
              </a:lnSpc>
              <a:buFont typeface="Wingdings" panose="05000000000000000000" pitchFamily="2" charset="2"/>
              <a:buChar char="Ø"/>
            </a:pPr>
            <a:r>
              <a:rPr lang="en-US" sz="2000" dirty="0">
                <a:latin typeface="Open Sans"/>
                <a:ea typeface="Open Sans"/>
              </a:rPr>
              <a:t>First we have started testing with writing the manual test cases.</a:t>
            </a:r>
          </a:p>
          <a:p>
            <a:pPr algn="just">
              <a:lnSpc>
                <a:spcPts val="2799"/>
              </a:lnSpc>
            </a:pPr>
            <a:endParaRPr lang="en-US" sz="2000" dirty="0">
              <a:latin typeface="Open Sans"/>
              <a:ea typeface="Open Sans"/>
            </a:endParaRPr>
          </a:p>
          <a:p>
            <a:pPr marL="285750" indent="-285750" algn="just">
              <a:lnSpc>
                <a:spcPts val="2799"/>
              </a:lnSpc>
              <a:buFont typeface="Wingdings" panose="05000000000000000000" pitchFamily="2" charset="2"/>
              <a:buChar char="Ø"/>
            </a:pPr>
            <a:r>
              <a:rPr lang="en-US" sz="2000" dirty="0">
                <a:latin typeface="Open Sans"/>
                <a:ea typeface="Open Sans"/>
              </a:rPr>
              <a:t>The tools and Framework which we have worked  with are:      Selenium, </a:t>
            </a:r>
            <a:r>
              <a:rPr lang="en-US" sz="2000" dirty="0" err="1">
                <a:latin typeface="Open Sans"/>
                <a:ea typeface="Open Sans"/>
              </a:rPr>
              <a:t>TestNG</a:t>
            </a:r>
            <a:r>
              <a:rPr lang="en-US" sz="2000" dirty="0">
                <a:latin typeface="Open Sans"/>
                <a:ea typeface="Open Sans"/>
              </a:rPr>
              <a:t>, Cucumber.</a:t>
            </a:r>
          </a:p>
          <a:p>
            <a:pPr algn="just">
              <a:lnSpc>
                <a:spcPts val="2799"/>
              </a:lnSpc>
            </a:pPr>
            <a:endParaRPr lang="en-US" sz="2000" dirty="0">
              <a:latin typeface="Open Sans"/>
              <a:ea typeface="Open Sans"/>
            </a:endParaRPr>
          </a:p>
          <a:p>
            <a:pPr marL="285750" indent="-285750" algn="just">
              <a:lnSpc>
                <a:spcPts val="2799"/>
              </a:lnSpc>
              <a:buFont typeface="Wingdings" panose="05000000000000000000" pitchFamily="2" charset="2"/>
              <a:buChar char="Ø"/>
            </a:pPr>
            <a:r>
              <a:rPr lang="en-US" sz="2000" dirty="0">
                <a:latin typeface="Open Sans"/>
                <a:ea typeface="Open Sans"/>
              </a:rPr>
              <a:t>We have created the extent reports and generated logs.</a:t>
            </a:r>
          </a:p>
          <a:p>
            <a:pPr algn="just">
              <a:lnSpc>
                <a:spcPts val="2799"/>
              </a:lnSpc>
            </a:pPr>
            <a:endParaRPr lang="en-US" sz="2000" dirty="0">
              <a:latin typeface="Open Sans"/>
              <a:ea typeface="Open Sans"/>
            </a:endParaRPr>
          </a:p>
          <a:p>
            <a:pPr marL="285750" indent="-285750" algn="just">
              <a:lnSpc>
                <a:spcPts val="2799"/>
              </a:lnSpc>
              <a:buFont typeface="Wingdings" panose="05000000000000000000" pitchFamily="2" charset="2"/>
              <a:buChar char="Ø"/>
            </a:pPr>
            <a:r>
              <a:rPr lang="en-US" sz="2000" dirty="0">
                <a:latin typeface="Open Sans"/>
                <a:ea typeface="Open Sans"/>
              </a:rPr>
              <a:t> For the failed test cases we have used </a:t>
            </a:r>
            <a:r>
              <a:rPr lang="en-US" sz="2000" dirty="0" err="1">
                <a:latin typeface="Open Sans"/>
                <a:ea typeface="Open Sans"/>
              </a:rPr>
              <a:t>IRetry</a:t>
            </a:r>
            <a:r>
              <a:rPr lang="en-US" sz="2000" dirty="0">
                <a:latin typeface="Open Sans"/>
                <a:ea typeface="Open Sans"/>
              </a:rPr>
              <a:t> </a:t>
            </a:r>
            <a:r>
              <a:rPr lang="en-US" sz="2000" dirty="0" err="1">
                <a:latin typeface="Open Sans"/>
                <a:ea typeface="Open Sans"/>
              </a:rPr>
              <a:t>Analyser</a:t>
            </a:r>
            <a:r>
              <a:rPr lang="en-US" sz="2000" dirty="0">
                <a:latin typeface="Open Sans"/>
                <a:ea typeface="Open Sans"/>
              </a:rPr>
              <a:t> and screenshots for capturing the failed test cases.</a:t>
            </a:r>
          </a:p>
          <a:p>
            <a:pPr algn="just">
              <a:lnSpc>
                <a:spcPts val="2799"/>
              </a:lnSpc>
            </a:pPr>
            <a:endParaRPr lang="en-US" sz="2000" dirty="0">
              <a:latin typeface="Open Sans"/>
              <a:ea typeface="Open Sans"/>
            </a:endParaRPr>
          </a:p>
          <a:p>
            <a:pPr marL="285750" indent="-285750" algn="just">
              <a:lnSpc>
                <a:spcPts val="2799"/>
              </a:lnSpc>
              <a:buFont typeface="Wingdings" panose="05000000000000000000" pitchFamily="2" charset="2"/>
              <a:buChar char="Ø"/>
            </a:pPr>
            <a:r>
              <a:rPr lang="en-US" sz="2000" dirty="0">
                <a:latin typeface="Open Sans"/>
                <a:ea typeface="Open Sans"/>
              </a:rPr>
              <a:t>  We have Excel to read data.</a:t>
            </a:r>
          </a:p>
          <a:p>
            <a:pPr algn="just">
              <a:lnSpc>
                <a:spcPts val="2799"/>
              </a:lnSpc>
            </a:pPr>
            <a:endParaRPr lang="en-US" sz="2000" dirty="0">
              <a:latin typeface="Open Sans"/>
              <a:ea typeface="Open Sans"/>
            </a:endParaRPr>
          </a:p>
          <a:p>
            <a:pPr marL="285750" indent="-285750" algn="just">
              <a:lnSpc>
                <a:spcPts val="2799"/>
              </a:lnSpc>
              <a:buFont typeface="Wingdings" panose="05000000000000000000" pitchFamily="2" charset="2"/>
              <a:buChar char="Ø"/>
            </a:pPr>
            <a:r>
              <a:rPr lang="en-US" sz="2000" dirty="0">
                <a:latin typeface="Open Sans"/>
                <a:ea typeface="Open Sans"/>
              </a:rPr>
              <a:t>  In this project , we have used Jira for the test management   lifecycle.</a:t>
            </a:r>
          </a:p>
          <a:p>
            <a:pPr marL="285750" indent="-285750" algn="just">
              <a:lnSpc>
                <a:spcPts val="2799"/>
              </a:lnSpc>
              <a:buFont typeface="Wingdings" panose="05000000000000000000" pitchFamily="2" charset="2"/>
              <a:buChar char="Ø"/>
            </a:pPr>
            <a:endParaRPr lang="en-US" sz="2000" dirty="0"/>
          </a:p>
          <a:p>
            <a:pPr marL="285750" indent="-285750" algn="just">
              <a:lnSpc>
                <a:spcPts val="2799"/>
              </a:lnSpc>
              <a:buFont typeface="Wingdings" panose="05000000000000000000" pitchFamily="2" charset="2"/>
              <a:buChar char="Ø"/>
            </a:pPr>
            <a:endParaRPr lang="en-US" sz="1750" dirty="0"/>
          </a:p>
        </p:txBody>
      </p:sp>
      <p:sp>
        <p:nvSpPr>
          <p:cNvPr id="8" name="Text 5"/>
          <p:cNvSpPr/>
          <p:nvPr/>
        </p:nvSpPr>
        <p:spPr>
          <a:xfrm flipH="1" flipV="1">
            <a:off x="1169669" y="5802811"/>
            <a:ext cx="45719" cy="31421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Open Sans" pitchFamily="34" charset="0"/>
                <a:ea typeface="Open Sans" pitchFamily="34" charset="-122"/>
                <a:cs typeface="Open Sans" pitchFamily="34" charset="-120"/>
              </a:rPr>
              <a:t>SV</a:t>
            </a:r>
            <a:endParaRPr lang="en-US" sz="1152" dirty="0"/>
          </a:p>
        </p:txBody>
      </p:sp>
    </p:spTree>
    <p:extLst>
      <p:ext uri="{BB962C8B-B14F-4D97-AF65-F5344CB8AC3E}">
        <p14:creationId xmlns:p14="http://schemas.microsoft.com/office/powerpoint/2010/main" val="386165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925473"/>
            <a:ext cx="6449020"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rPr>
              <a:t>             </a:t>
            </a:r>
            <a:r>
              <a:rPr lang="en-US" sz="4400" b="1" kern="0" spc="-131" dirty="0">
                <a:solidFill>
                  <a:schemeClr val="tx2">
                    <a:lumMod val="50000"/>
                  </a:schemeClr>
                </a:solidFill>
                <a:latin typeface="Arial Black" panose="020B0A04020102020204" pitchFamily="34" charset="0"/>
                <a:ea typeface="Bitter" pitchFamily="34" charset="-122"/>
              </a:rPr>
              <a:t>SELENIUM</a:t>
            </a:r>
            <a:endParaRPr lang="en-US" sz="4400" b="1" dirty="0">
              <a:solidFill>
                <a:schemeClr val="tx2">
                  <a:lumMod val="50000"/>
                </a:schemeClr>
              </a:solidFill>
              <a:latin typeface="Arial Black" panose="020B0A04020102020204" pitchFamily="34" charset="0"/>
            </a:endParaRPr>
          </a:p>
        </p:txBody>
      </p:sp>
      <p:sp>
        <p:nvSpPr>
          <p:cNvPr id="6" name="Shape 3"/>
          <p:cNvSpPr/>
          <p:nvPr/>
        </p:nvSpPr>
        <p:spPr>
          <a:xfrm>
            <a:off x="4801910" y="1953101"/>
            <a:ext cx="44410" cy="5351026"/>
          </a:xfrm>
          <a:prstGeom prst="roundRect">
            <a:avLst>
              <a:gd name="adj" fmla="val 225151"/>
            </a:avLst>
          </a:prstGeom>
          <a:solidFill>
            <a:srgbClr val="E2C8B5"/>
          </a:solidFill>
          <a:ln/>
        </p:spPr>
      </p:sp>
      <p:sp>
        <p:nvSpPr>
          <p:cNvPr id="7" name="Shape 4"/>
          <p:cNvSpPr/>
          <p:nvPr/>
        </p:nvSpPr>
        <p:spPr>
          <a:xfrm>
            <a:off x="5074027" y="2354401"/>
            <a:ext cx="777597" cy="44410"/>
          </a:xfrm>
          <a:prstGeom prst="roundRect">
            <a:avLst>
              <a:gd name="adj" fmla="val 225151"/>
            </a:avLst>
          </a:prstGeom>
          <a:solidFill>
            <a:srgbClr val="E2C8B5"/>
          </a:solidFill>
          <a:ln/>
        </p:spPr>
      </p:sp>
      <p:sp>
        <p:nvSpPr>
          <p:cNvPr id="8" name="Shape 5"/>
          <p:cNvSpPr/>
          <p:nvPr/>
        </p:nvSpPr>
        <p:spPr>
          <a:xfrm>
            <a:off x="4574084" y="2126694"/>
            <a:ext cx="499943" cy="499943"/>
          </a:xfrm>
          <a:prstGeom prst="roundRect">
            <a:avLst>
              <a:gd name="adj" fmla="val 20000"/>
            </a:avLst>
          </a:prstGeom>
          <a:solidFill>
            <a:srgbClr val="FCE2CF"/>
          </a:solidFill>
          <a:ln w="13811">
            <a:solidFill>
              <a:srgbClr val="E2C8B5"/>
            </a:solidFill>
            <a:prstDash val="solid"/>
          </a:ln>
        </p:spPr>
      </p:sp>
      <p:sp>
        <p:nvSpPr>
          <p:cNvPr id="9" name="Text 6"/>
          <p:cNvSpPr/>
          <p:nvPr/>
        </p:nvSpPr>
        <p:spPr>
          <a:xfrm>
            <a:off x="4757678" y="2168366"/>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10" name="Text 7"/>
          <p:cNvSpPr/>
          <p:nvPr/>
        </p:nvSpPr>
        <p:spPr>
          <a:xfrm>
            <a:off x="6046113" y="2175272"/>
            <a:ext cx="2888337" cy="347186"/>
          </a:xfrm>
          <a:prstGeom prst="rect">
            <a:avLst/>
          </a:prstGeom>
          <a:noFill/>
          <a:ln/>
        </p:spPr>
        <p:txBody>
          <a:bodyPr wrap="none" rtlCol="0" anchor="t"/>
          <a:lstStyle/>
          <a:p>
            <a:pPr marL="0" indent="0" algn="l">
              <a:lnSpc>
                <a:spcPts val="2734"/>
              </a:lnSpc>
              <a:buNone/>
            </a:pPr>
            <a:r>
              <a:rPr lang="en-US" sz="2800" dirty="0">
                <a:solidFill>
                  <a:schemeClr val="accent6">
                    <a:lumMod val="50000"/>
                  </a:schemeClr>
                </a:solidFill>
                <a:latin typeface="Arial Black" panose="020B0A04020102020204" pitchFamily="34" charset="0"/>
              </a:rPr>
              <a:t>Open Source Tool</a:t>
            </a:r>
          </a:p>
        </p:txBody>
      </p:sp>
      <p:sp>
        <p:nvSpPr>
          <p:cNvPr id="11" name="Text 8"/>
          <p:cNvSpPr/>
          <p:nvPr/>
        </p:nvSpPr>
        <p:spPr>
          <a:xfrm>
            <a:off x="6046113" y="2812674"/>
            <a:ext cx="6203694" cy="710803"/>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rPr>
              <a:t> </a:t>
            </a:r>
            <a:r>
              <a:rPr lang="en-US" sz="2400" kern="0" spc="-35" dirty="0">
                <a:solidFill>
                  <a:srgbClr val="2B2E3C"/>
                </a:solidFill>
                <a:latin typeface="Open Sans" pitchFamily="34" charset="0"/>
                <a:ea typeface="Open Sans" pitchFamily="34" charset="-122"/>
              </a:rPr>
              <a:t>Selenium is an open source tool that enables testers to automate web application across different browser</a:t>
            </a:r>
          </a:p>
          <a:p>
            <a:pPr marL="0" indent="0" algn="l">
              <a:lnSpc>
                <a:spcPts val="2799"/>
              </a:lnSpc>
              <a:buNone/>
            </a:pPr>
            <a:r>
              <a:rPr lang="en-US" sz="1750" kern="0" spc="-35" dirty="0">
                <a:solidFill>
                  <a:srgbClr val="2B2E3C"/>
                </a:solidFill>
                <a:latin typeface="Open Sans" pitchFamily="34" charset="0"/>
                <a:ea typeface="Open Sans" pitchFamily="34" charset="-122"/>
              </a:rPr>
              <a:t>                 </a:t>
            </a:r>
            <a:endParaRPr lang="en-US" sz="1750" dirty="0"/>
          </a:p>
        </p:txBody>
      </p:sp>
      <p:sp>
        <p:nvSpPr>
          <p:cNvPr id="12" name="Shape 9"/>
          <p:cNvSpPr/>
          <p:nvPr/>
        </p:nvSpPr>
        <p:spPr>
          <a:xfrm>
            <a:off x="5074027" y="4212134"/>
            <a:ext cx="777597" cy="44410"/>
          </a:xfrm>
          <a:prstGeom prst="roundRect">
            <a:avLst>
              <a:gd name="adj" fmla="val 225151"/>
            </a:avLst>
          </a:prstGeom>
          <a:solidFill>
            <a:srgbClr val="E2C8B5"/>
          </a:solidFill>
          <a:ln/>
        </p:spPr>
      </p:sp>
      <p:sp>
        <p:nvSpPr>
          <p:cNvPr id="13" name="Shape 10"/>
          <p:cNvSpPr/>
          <p:nvPr/>
        </p:nvSpPr>
        <p:spPr>
          <a:xfrm>
            <a:off x="4574084" y="3984427"/>
            <a:ext cx="499943" cy="499943"/>
          </a:xfrm>
          <a:prstGeom prst="roundRect">
            <a:avLst>
              <a:gd name="adj" fmla="val 20000"/>
            </a:avLst>
          </a:prstGeom>
          <a:solidFill>
            <a:srgbClr val="FCE2CF"/>
          </a:solidFill>
          <a:ln w="13811">
            <a:solidFill>
              <a:srgbClr val="E2C8B5"/>
            </a:solidFill>
            <a:prstDash val="solid"/>
          </a:ln>
        </p:spPr>
      </p:sp>
      <p:sp>
        <p:nvSpPr>
          <p:cNvPr id="14" name="Text 11"/>
          <p:cNvSpPr/>
          <p:nvPr/>
        </p:nvSpPr>
        <p:spPr>
          <a:xfrm>
            <a:off x="4734818" y="4026098"/>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5" name="Text 12"/>
          <p:cNvSpPr/>
          <p:nvPr/>
        </p:nvSpPr>
        <p:spPr>
          <a:xfrm>
            <a:off x="6046113" y="4033004"/>
            <a:ext cx="3888462" cy="347186"/>
          </a:xfrm>
          <a:prstGeom prst="rect">
            <a:avLst/>
          </a:prstGeom>
          <a:noFill/>
          <a:ln/>
        </p:spPr>
        <p:txBody>
          <a:bodyPr wrap="none" rtlCol="0" anchor="t"/>
          <a:lstStyle/>
          <a:p>
            <a:pPr marL="0" indent="0" algn="l">
              <a:lnSpc>
                <a:spcPts val="2734"/>
              </a:lnSpc>
              <a:buNone/>
            </a:pPr>
            <a:r>
              <a:rPr lang="en-US" sz="2400" kern="0" spc="-66" dirty="0">
                <a:solidFill>
                  <a:schemeClr val="accent6">
                    <a:lumMod val="50000"/>
                  </a:schemeClr>
                </a:solidFill>
                <a:latin typeface="Arial Black" panose="020B0A04020102020204" pitchFamily="34" charset="0"/>
                <a:ea typeface="Bitter" pitchFamily="34" charset="-122"/>
              </a:rPr>
              <a:t>Multi - Browser Support </a:t>
            </a:r>
            <a:endParaRPr lang="en-US" sz="2400" dirty="0">
              <a:solidFill>
                <a:schemeClr val="accent6">
                  <a:lumMod val="50000"/>
                </a:schemeClr>
              </a:solidFill>
              <a:latin typeface="Arial Black" panose="020B0A04020102020204" pitchFamily="34" charset="0"/>
            </a:endParaRPr>
          </a:p>
        </p:txBody>
      </p:sp>
      <p:sp>
        <p:nvSpPr>
          <p:cNvPr id="16" name="Text 13"/>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2400" kern="0" spc="-35" dirty="0">
                <a:solidFill>
                  <a:srgbClr val="2B2E3C"/>
                </a:solidFill>
                <a:latin typeface="Open Sans" pitchFamily="34" charset="0"/>
                <a:ea typeface="Open Sans" pitchFamily="34" charset="-122"/>
              </a:rPr>
              <a:t>It support multiple browsers like Chrome, Firefox, Safari and Internet Explorer, making it a versatile choice of testing</a:t>
            </a:r>
            <a:r>
              <a:rPr lang="en-US" sz="1750" kern="0" spc="-35" dirty="0">
                <a:solidFill>
                  <a:srgbClr val="2B2E3C"/>
                </a:solidFill>
                <a:latin typeface="Open Sans" pitchFamily="34" charset="0"/>
                <a:ea typeface="Open Sans" pitchFamily="34" charset="-122"/>
              </a:rPr>
              <a:t>.</a:t>
            </a:r>
            <a:endParaRPr lang="en-US" sz="1750" dirty="0"/>
          </a:p>
        </p:txBody>
      </p:sp>
      <p:sp>
        <p:nvSpPr>
          <p:cNvPr id="17" name="Shape 14"/>
          <p:cNvSpPr/>
          <p:nvPr/>
        </p:nvSpPr>
        <p:spPr>
          <a:xfrm>
            <a:off x="5074027" y="6069866"/>
            <a:ext cx="777597" cy="44410"/>
          </a:xfrm>
          <a:prstGeom prst="roundRect">
            <a:avLst>
              <a:gd name="adj" fmla="val 225151"/>
            </a:avLst>
          </a:prstGeom>
          <a:solidFill>
            <a:srgbClr val="E2C8B5"/>
          </a:solidFill>
          <a:ln/>
        </p:spPr>
      </p:sp>
      <p:sp>
        <p:nvSpPr>
          <p:cNvPr id="18" name="Shape 15"/>
          <p:cNvSpPr/>
          <p:nvPr/>
        </p:nvSpPr>
        <p:spPr>
          <a:xfrm>
            <a:off x="4574084" y="5842159"/>
            <a:ext cx="499943" cy="499943"/>
          </a:xfrm>
          <a:prstGeom prst="roundRect">
            <a:avLst>
              <a:gd name="adj" fmla="val 20000"/>
            </a:avLst>
          </a:prstGeom>
          <a:solidFill>
            <a:srgbClr val="FCE2CF"/>
          </a:solidFill>
          <a:ln w="13811">
            <a:solidFill>
              <a:srgbClr val="E2C8B5"/>
            </a:solidFill>
            <a:prstDash val="solid"/>
          </a:ln>
        </p:spPr>
      </p:sp>
      <p:sp>
        <p:nvSpPr>
          <p:cNvPr id="19" name="Text 16"/>
          <p:cNvSpPr/>
          <p:nvPr/>
        </p:nvSpPr>
        <p:spPr>
          <a:xfrm>
            <a:off x="4731008" y="5883831"/>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20" name="Text 17"/>
          <p:cNvSpPr/>
          <p:nvPr/>
        </p:nvSpPr>
        <p:spPr>
          <a:xfrm>
            <a:off x="6046113" y="5890736"/>
            <a:ext cx="3220760" cy="347186"/>
          </a:xfrm>
          <a:prstGeom prst="rect">
            <a:avLst/>
          </a:prstGeom>
          <a:noFill/>
          <a:ln/>
        </p:spPr>
        <p:txBody>
          <a:bodyPr wrap="none" rtlCol="0" anchor="t"/>
          <a:lstStyle/>
          <a:p>
            <a:pPr marL="0" indent="0" algn="l">
              <a:lnSpc>
                <a:spcPts val="2734"/>
              </a:lnSpc>
              <a:buNone/>
            </a:pPr>
            <a:r>
              <a:rPr lang="en-US" sz="2400" kern="0" spc="-66" dirty="0">
                <a:solidFill>
                  <a:schemeClr val="accent6">
                    <a:lumMod val="50000"/>
                  </a:schemeClr>
                </a:solidFill>
                <a:latin typeface="Arial Black" panose="020B0A04020102020204" pitchFamily="34" charset="0"/>
                <a:ea typeface="Bitter" pitchFamily="34" charset="-122"/>
              </a:rPr>
              <a:t>Automated Testing</a:t>
            </a:r>
            <a:endParaRPr lang="en-US" sz="2400" dirty="0">
              <a:solidFill>
                <a:schemeClr val="accent6">
                  <a:lumMod val="50000"/>
                </a:schemeClr>
              </a:solidFill>
              <a:latin typeface="Arial Black" panose="020B0A04020102020204" pitchFamily="34" charset="0"/>
            </a:endParaRPr>
          </a:p>
        </p:txBody>
      </p:sp>
      <p:sp>
        <p:nvSpPr>
          <p:cNvPr id="21" name="Text 18"/>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2400" dirty="0"/>
              <a:t>With Selenium, testers can perform automated testing of web applications, reducing manual effort and ensuring consistent test result.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63062" y="0"/>
            <a:ext cx="14756524" cy="8229600"/>
          </a:xfrm>
          <a:prstGeom prst="rect">
            <a:avLst/>
          </a:prstGeom>
          <a:solidFill>
            <a:srgbClr val="FFF8F0"/>
          </a:solidFill>
          <a:ln/>
        </p:spPr>
        <p:txBody>
          <a:bodyPr/>
          <a:lstStyle/>
          <a:p>
            <a:endParaRPr lang="en-IN" dirty="0"/>
          </a:p>
        </p:txBody>
      </p:sp>
      <p:sp>
        <p:nvSpPr>
          <p:cNvPr id="4" name="Text 2"/>
          <p:cNvSpPr/>
          <p:nvPr/>
        </p:nvSpPr>
        <p:spPr>
          <a:xfrm>
            <a:off x="2585545" y="1138595"/>
            <a:ext cx="9769808" cy="1052812"/>
          </a:xfrm>
          <a:prstGeom prst="rect">
            <a:avLst/>
          </a:prstGeom>
          <a:noFill/>
          <a:ln/>
        </p:spPr>
        <p:txBody>
          <a:bodyPr wrap="none" rtlCol="0" anchor="t"/>
          <a:lstStyle/>
          <a:p>
            <a:pPr marL="0" indent="0">
              <a:lnSpc>
                <a:spcPts val="5468"/>
              </a:lnSpc>
              <a:buNone/>
            </a:pPr>
            <a:r>
              <a:rPr lang="en-US" sz="4374" dirty="0"/>
              <a:t>     </a:t>
            </a:r>
            <a:r>
              <a:rPr lang="en-US" sz="4400" b="1" dirty="0">
                <a:solidFill>
                  <a:schemeClr val="tx2">
                    <a:lumMod val="50000"/>
                  </a:schemeClr>
                </a:solidFill>
                <a:latin typeface="Arial Black" panose="020B0A04020102020204" pitchFamily="34" charset="0"/>
              </a:rPr>
              <a:t>Advantages Of Selenium</a:t>
            </a:r>
          </a:p>
          <a:p>
            <a:pPr marL="0" indent="0">
              <a:lnSpc>
                <a:spcPts val="5468"/>
              </a:lnSpc>
              <a:buNone/>
            </a:pPr>
            <a:endParaRPr lang="en-US" sz="4400" b="1" dirty="0">
              <a:solidFill>
                <a:schemeClr val="tx2">
                  <a:lumMod val="50000"/>
                </a:schemeClr>
              </a:solidFill>
              <a:latin typeface="Arial Black" panose="020B0A04020102020204" pitchFamily="34" charset="0"/>
              <a:cs typeface="Arial" panose="020B0604020202020204" pitchFamily="34" charset="0"/>
            </a:endParaRPr>
          </a:p>
          <a:p>
            <a:pPr marL="0" indent="0">
              <a:lnSpc>
                <a:spcPts val="5468"/>
              </a:lnSpc>
              <a:buNone/>
            </a:pPr>
            <a:endParaRPr lang="en-US" sz="4400" b="1" dirty="0">
              <a:solidFill>
                <a:schemeClr val="tx2">
                  <a:lumMod val="50000"/>
                </a:schemeClr>
              </a:solidFill>
              <a:latin typeface="Arial Black" panose="020B0A04020102020204" pitchFamily="34" charset="0"/>
              <a:cs typeface="Arial" panose="020B0604020202020204" pitchFamily="34" charset="0"/>
            </a:endParaRPr>
          </a:p>
        </p:txBody>
      </p:sp>
      <p:sp>
        <p:nvSpPr>
          <p:cNvPr id="5" name="Shape 3"/>
          <p:cNvSpPr/>
          <p:nvPr/>
        </p:nvSpPr>
        <p:spPr>
          <a:xfrm>
            <a:off x="2037993" y="3500080"/>
            <a:ext cx="10554414" cy="2368034"/>
          </a:xfrm>
          <a:prstGeom prst="roundRect">
            <a:avLst>
              <a:gd name="adj" fmla="val 4222"/>
            </a:avLst>
          </a:prstGeom>
          <a:noFill/>
          <a:ln w="13811">
            <a:solidFill>
              <a:srgbClr val="000000">
                <a:alpha val="8000"/>
              </a:srgbClr>
            </a:solidFill>
            <a:prstDash val="solid"/>
          </a:ln>
        </p:spPr>
      </p:sp>
      <p:sp>
        <p:nvSpPr>
          <p:cNvPr id="6" name="Shape 4"/>
          <p:cNvSpPr/>
          <p:nvPr/>
        </p:nvSpPr>
        <p:spPr>
          <a:xfrm>
            <a:off x="5383694" y="6351141"/>
            <a:ext cx="10525720" cy="3662895"/>
          </a:xfrm>
          <a:prstGeom prst="rect">
            <a:avLst/>
          </a:prstGeom>
          <a:solidFill>
            <a:srgbClr val="FFFFFF">
              <a:alpha val="4000"/>
            </a:srgbClr>
          </a:solidFill>
          <a:ln/>
        </p:spPr>
        <p:txBody>
          <a:bodyPr/>
          <a:lstStyle/>
          <a:p>
            <a:endParaRPr lang="en-IN" dirty="0"/>
          </a:p>
        </p:txBody>
      </p:sp>
      <p:sp>
        <p:nvSpPr>
          <p:cNvPr id="7" name="Text 5"/>
          <p:cNvSpPr/>
          <p:nvPr/>
        </p:nvSpPr>
        <p:spPr>
          <a:xfrm>
            <a:off x="2275165" y="2459421"/>
            <a:ext cx="3060025" cy="557630"/>
          </a:xfrm>
          <a:prstGeom prst="rect">
            <a:avLst/>
          </a:prstGeom>
          <a:noFill/>
          <a:ln/>
        </p:spPr>
        <p:txBody>
          <a:bodyPr wrap="none" rtlCol="0" anchor="t"/>
          <a:lstStyle/>
          <a:p>
            <a:pPr marL="0" indent="0">
              <a:lnSpc>
                <a:spcPts val="2799"/>
              </a:lnSpc>
              <a:buNone/>
            </a:pPr>
            <a:r>
              <a:rPr lang="en-US" sz="2000" dirty="0">
                <a:solidFill>
                  <a:schemeClr val="accent6">
                    <a:lumMod val="50000"/>
                  </a:schemeClr>
                </a:solidFill>
                <a:latin typeface="Arial Black" panose="020B0A04020102020204" pitchFamily="34" charset="0"/>
              </a:rPr>
              <a:t>Automation Efficiency</a:t>
            </a:r>
          </a:p>
        </p:txBody>
      </p:sp>
      <p:sp>
        <p:nvSpPr>
          <p:cNvPr id="8" name="Text 6"/>
          <p:cNvSpPr/>
          <p:nvPr/>
        </p:nvSpPr>
        <p:spPr>
          <a:xfrm>
            <a:off x="5787152" y="2459421"/>
            <a:ext cx="3056215" cy="557630"/>
          </a:xfrm>
          <a:prstGeom prst="rect">
            <a:avLst/>
          </a:prstGeom>
          <a:noFill/>
          <a:ln/>
        </p:spPr>
        <p:txBody>
          <a:bodyPr wrap="none" rtlCol="0" anchor="t"/>
          <a:lstStyle/>
          <a:p>
            <a:pPr marL="0" indent="0">
              <a:lnSpc>
                <a:spcPts val="2799"/>
              </a:lnSpc>
              <a:buNone/>
            </a:pPr>
            <a:r>
              <a:rPr lang="en-US" sz="2000" kern="0" spc="-35" dirty="0">
                <a:solidFill>
                  <a:schemeClr val="accent6">
                    <a:lumMod val="50000"/>
                  </a:schemeClr>
                </a:solidFill>
                <a:latin typeface="Arial Black" panose="020B0A04020102020204" pitchFamily="34" charset="0"/>
                <a:ea typeface="Open Sans" pitchFamily="34" charset="-122"/>
              </a:rPr>
              <a:t>Cross Browser Testing </a:t>
            </a:r>
            <a:endParaRPr lang="en-US" sz="2000" dirty="0">
              <a:solidFill>
                <a:schemeClr val="accent6">
                  <a:lumMod val="50000"/>
                </a:schemeClr>
              </a:solidFill>
              <a:latin typeface="Arial Black" panose="020B0A04020102020204" pitchFamily="34" charset="0"/>
            </a:endParaRPr>
          </a:p>
        </p:txBody>
      </p:sp>
      <p:sp>
        <p:nvSpPr>
          <p:cNvPr id="9" name="Text 7"/>
          <p:cNvSpPr/>
          <p:nvPr/>
        </p:nvSpPr>
        <p:spPr>
          <a:xfrm>
            <a:off x="9295328" y="2459421"/>
            <a:ext cx="3060025" cy="557629"/>
          </a:xfrm>
          <a:prstGeom prst="rect">
            <a:avLst/>
          </a:prstGeom>
          <a:noFill/>
          <a:ln/>
        </p:spPr>
        <p:txBody>
          <a:bodyPr wrap="none" rtlCol="0" anchor="t"/>
          <a:lstStyle/>
          <a:p>
            <a:pPr marL="0" indent="0">
              <a:lnSpc>
                <a:spcPts val="2799"/>
              </a:lnSpc>
              <a:buNone/>
            </a:pPr>
            <a:r>
              <a:rPr lang="en-US" sz="2000" kern="0" spc="-35" dirty="0">
                <a:solidFill>
                  <a:schemeClr val="accent6">
                    <a:lumMod val="50000"/>
                  </a:schemeClr>
                </a:solidFill>
                <a:latin typeface="Arial Black" panose="020B0A04020102020204" pitchFamily="34" charset="0"/>
                <a:ea typeface="Open Sans" pitchFamily="34" charset="-122"/>
              </a:rPr>
              <a:t>Parallel Execution </a:t>
            </a:r>
            <a:endParaRPr lang="en-US" sz="2000" dirty="0">
              <a:solidFill>
                <a:schemeClr val="accent6">
                  <a:lumMod val="50000"/>
                </a:schemeClr>
              </a:solidFill>
              <a:latin typeface="Arial Black" panose="020B0A04020102020204" pitchFamily="34" charset="0"/>
            </a:endParaRPr>
          </a:p>
        </p:txBody>
      </p:sp>
      <p:sp>
        <p:nvSpPr>
          <p:cNvPr id="11" name="Text 9"/>
          <p:cNvSpPr/>
          <p:nvPr/>
        </p:nvSpPr>
        <p:spPr>
          <a:xfrm>
            <a:off x="2219146" y="3076489"/>
            <a:ext cx="3060025" cy="2504503"/>
          </a:xfrm>
          <a:prstGeom prst="rect">
            <a:avLst/>
          </a:prstGeom>
          <a:noFill/>
          <a:ln/>
        </p:spPr>
        <p:txBody>
          <a:bodyPr wrap="square" rtlCol="0" anchor="t"/>
          <a:lstStyle/>
          <a:p>
            <a:pPr>
              <a:lnSpc>
                <a:spcPts val="2799"/>
              </a:lnSpc>
            </a:pPr>
            <a:r>
              <a:rPr lang="en-US" sz="2400" b="1" dirty="0">
                <a:latin typeface="Open Sans"/>
                <a:ea typeface="Open Sans"/>
              </a:rPr>
              <a:t>Selenium enables efficient automation of repetitive testing tasks, saving time and effort</a:t>
            </a:r>
          </a:p>
          <a:p>
            <a:pPr marL="0" indent="0">
              <a:lnSpc>
                <a:spcPts val="2799"/>
              </a:lnSpc>
              <a:buNone/>
            </a:pPr>
            <a:endParaRPr lang="en-US" sz="2400" dirty="0">
              <a:latin typeface="Open Sans"/>
              <a:ea typeface="Open Sans"/>
            </a:endParaRPr>
          </a:p>
        </p:txBody>
      </p:sp>
      <p:sp>
        <p:nvSpPr>
          <p:cNvPr id="12" name="Text 10"/>
          <p:cNvSpPr/>
          <p:nvPr/>
        </p:nvSpPr>
        <p:spPr>
          <a:xfrm>
            <a:off x="5787152" y="3076489"/>
            <a:ext cx="3056215" cy="2636963"/>
          </a:xfrm>
          <a:prstGeom prst="rect">
            <a:avLst/>
          </a:prstGeom>
          <a:noFill/>
          <a:ln/>
        </p:spPr>
        <p:txBody>
          <a:bodyPr wrap="square" rtlCol="0" anchor="t"/>
          <a:lstStyle/>
          <a:p>
            <a:pPr>
              <a:lnSpc>
                <a:spcPts val="2799"/>
              </a:lnSpc>
            </a:pPr>
            <a:r>
              <a:rPr lang="en-US" sz="2400" b="1" dirty="0">
                <a:ea typeface="Open Sans"/>
              </a:rPr>
              <a:t>It allows testing across different browsers to ensure the web application's compatibility and consistency</a:t>
            </a:r>
            <a:r>
              <a:rPr lang="en-US" sz="2400" dirty="0">
                <a:ea typeface="Open Sans"/>
              </a:rPr>
              <a:t>.</a:t>
            </a:r>
          </a:p>
          <a:p>
            <a:pPr marL="0" indent="0">
              <a:lnSpc>
                <a:spcPts val="2799"/>
              </a:lnSpc>
              <a:buNone/>
            </a:pPr>
            <a:r>
              <a:rPr lang="en-US" sz="2400" b="1" kern="0" spc="-35" dirty="0">
                <a:solidFill>
                  <a:srgbClr val="2B2E3C"/>
                </a:solidFill>
                <a:ea typeface="Open Sans"/>
                <a:cs typeface="Open Sans" pitchFamily="34" charset="-120"/>
              </a:rPr>
              <a:t>.</a:t>
            </a:r>
            <a:endParaRPr lang="en-US" sz="2400" b="1" dirty="0">
              <a:ea typeface="Open Sans"/>
            </a:endParaRPr>
          </a:p>
        </p:txBody>
      </p:sp>
      <p:sp>
        <p:nvSpPr>
          <p:cNvPr id="13" name="Text 11"/>
          <p:cNvSpPr/>
          <p:nvPr/>
        </p:nvSpPr>
        <p:spPr>
          <a:xfrm>
            <a:off x="9295328" y="3076488"/>
            <a:ext cx="3060025" cy="2281563"/>
          </a:xfrm>
          <a:prstGeom prst="rect">
            <a:avLst/>
          </a:prstGeom>
          <a:noFill/>
          <a:ln/>
        </p:spPr>
        <p:txBody>
          <a:bodyPr wrap="square" rtlCol="0" anchor="t"/>
          <a:lstStyle/>
          <a:p>
            <a:pPr>
              <a:lnSpc>
                <a:spcPts val="2799"/>
              </a:lnSpc>
            </a:pPr>
            <a:r>
              <a:rPr lang="en-US" sz="2400" b="1" dirty="0">
                <a:ea typeface="Open Sans"/>
              </a:rPr>
              <a:t>Selenium supports parallel test execution, allowing for faster test suites and reduced testing time.</a:t>
            </a:r>
          </a:p>
          <a:p>
            <a:pPr marL="0" indent="0">
              <a:lnSpc>
                <a:spcPts val="2799"/>
              </a:lnSpc>
              <a:buNone/>
            </a:pPr>
            <a:endParaRPr lang="en-US" sz="2400" dirty="0">
              <a:latin typeface="Open Sans"/>
              <a:ea typeface="Open Sans"/>
            </a:endParaRPr>
          </a:p>
        </p:txBody>
      </p:sp>
    </p:spTree>
    <p:extLst>
      <p:ext uri="{BB962C8B-B14F-4D97-AF65-F5344CB8AC3E}">
        <p14:creationId xmlns:p14="http://schemas.microsoft.com/office/powerpoint/2010/main" val="311286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2140"/>
            <a:ext cx="14756524" cy="8229600"/>
          </a:xfrm>
          <a:prstGeom prst="rect">
            <a:avLst/>
          </a:prstGeom>
          <a:solidFill>
            <a:srgbClr val="FFF8F0"/>
          </a:solidFill>
          <a:ln/>
        </p:spPr>
        <p:txBody>
          <a:bodyPr/>
          <a:lstStyle/>
          <a:p>
            <a:endParaRPr lang="en-IN" dirty="0"/>
          </a:p>
        </p:txBody>
      </p:sp>
      <p:sp>
        <p:nvSpPr>
          <p:cNvPr id="4" name="Text 2"/>
          <p:cNvSpPr/>
          <p:nvPr/>
        </p:nvSpPr>
        <p:spPr>
          <a:xfrm>
            <a:off x="2275165" y="1138595"/>
            <a:ext cx="10889042" cy="1052812"/>
          </a:xfrm>
          <a:prstGeom prst="rect">
            <a:avLst/>
          </a:prstGeom>
          <a:noFill/>
          <a:ln/>
        </p:spPr>
        <p:txBody>
          <a:bodyPr wrap="none" rtlCol="0" anchor="t"/>
          <a:lstStyle/>
          <a:p>
            <a:pPr marL="0" indent="0">
              <a:lnSpc>
                <a:spcPts val="5468"/>
              </a:lnSpc>
              <a:buNone/>
            </a:pPr>
            <a:r>
              <a:rPr lang="en-US" sz="4374" dirty="0"/>
              <a:t>             </a:t>
            </a:r>
            <a:r>
              <a:rPr lang="en-US" sz="4400" b="1" dirty="0">
                <a:solidFill>
                  <a:schemeClr val="tx2">
                    <a:lumMod val="50000"/>
                  </a:schemeClr>
                </a:solidFill>
                <a:latin typeface="Arial Black" panose="020B0A04020102020204" pitchFamily="34" charset="0"/>
              </a:rPr>
              <a:t>Selenium </a:t>
            </a:r>
            <a:r>
              <a:rPr lang="en-US" sz="4400" b="1" dirty="0" err="1">
                <a:solidFill>
                  <a:schemeClr val="tx2">
                    <a:lumMod val="50000"/>
                  </a:schemeClr>
                </a:solidFill>
                <a:latin typeface="Arial Black" panose="020B0A04020102020204" pitchFamily="34" charset="0"/>
              </a:rPr>
              <a:t>Webdriver</a:t>
            </a:r>
            <a:endParaRPr lang="en-US" sz="4400" b="1" dirty="0">
              <a:solidFill>
                <a:schemeClr val="tx2">
                  <a:lumMod val="50000"/>
                </a:schemeClr>
              </a:solidFill>
              <a:latin typeface="Arial Black" panose="020B0A04020102020204" pitchFamily="34" charset="0"/>
              <a:cs typeface="Arial" panose="020B0604020202020204" pitchFamily="34" charset="0"/>
            </a:endParaRPr>
          </a:p>
        </p:txBody>
      </p:sp>
      <p:sp>
        <p:nvSpPr>
          <p:cNvPr id="5" name="Shape 3"/>
          <p:cNvSpPr/>
          <p:nvPr/>
        </p:nvSpPr>
        <p:spPr>
          <a:xfrm>
            <a:off x="2037993" y="3500080"/>
            <a:ext cx="10554414" cy="2368034"/>
          </a:xfrm>
          <a:prstGeom prst="roundRect">
            <a:avLst>
              <a:gd name="adj" fmla="val 4222"/>
            </a:avLst>
          </a:prstGeom>
          <a:noFill/>
          <a:ln w="13811">
            <a:solidFill>
              <a:srgbClr val="000000">
                <a:alpha val="8000"/>
              </a:srgbClr>
            </a:solidFill>
            <a:prstDash val="solid"/>
          </a:ln>
        </p:spPr>
      </p:sp>
      <p:sp>
        <p:nvSpPr>
          <p:cNvPr id="6" name="Shape 4"/>
          <p:cNvSpPr/>
          <p:nvPr/>
        </p:nvSpPr>
        <p:spPr>
          <a:xfrm>
            <a:off x="5383694" y="6351141"/>
            <a:ext cx="10525720" cy="3662895"/>
          </a:xfrm>
          <a:prstGeom prst="rect">
            <a:avLst/>
          </a:prstGeom>
          <a:solidFill>
            <a:srgbClr val="FFFFFF">
              <a:alpha val="4000"/>
            </a:srgbClr>
          </a:solidFill>
          <a:ln/>
        </p:spPr>
        <p:txBody>
          <a:bodyPr/>
          <a:lstStyle/>
          <a:p>
            <a:endParaRPr lang="en-IN" dirty="0"/>
          </a:p>
        </p:txBody>
      </p:sp>
      <p:sp>
        <p:nvSpPr>
          <p:cNvPr id="7" name="Text 5"/>
          <p:cNvSpPr/>
          <p:nvPr/>
        </p:nvSpPr>
        <p:spPr>
          <a:xfrm>
            <a:off x="2275165" y="2674434"/>
            <a:ext cx="3060025" cy="1745037"/>
          </a:xfrm>
          <a:prstGeom prst="rect">
            <a:avLst/>
          </a:prstGeom>
          <a:noFill/>
          <a:ln/>
        </p:spPr>
        <p:txBody>
          <a:bodyPr wrap="none" rtlCol="0" anchor="t"/>
          <a:lstStyle/>
          <a:p>
            <a:pPr marL="0" indent="0">
              <a:lnSpc>
                <a:spcPts val="2799"/>
              </a:lnSpc>
              <a:buNone/>
            </a:pPr>
            <a:r>
              <a:rPr lang="en-US" sz="2000" dirty="0">
                <a:solidFill>
                  <a:schemeClr val="accent6">
                    <a:lumMod val="50000"/>
                  </a:schemeClr>
                </a:solidFill>
                <a:latin typeface="Arial Black" panose="020B0A04020102020204" pitchFamily="34" charset="0"/>
              </a:rPr>
              <a:t>Efficient Web Element</a:t>
            </a:r>
          </a:p>
          <a:p>
            <a:pPr marL="0" indent="0">
              <a:lnSpc>
                <a:spcPts val="2799"/>
              </a:lnSpc>
              <a:buNone/>
            </a:pPr>
            <a:r>
              <a:rPr lang="en-US" sz="2000" dirty="0">
                <a:solidFill>
                  <a:schemeClr val="accent6">
                    <a:lumMod val="50000"/>
                  </a:schemeClr>
                </a:solidFill>
                <a:latin typeface="Arial Black" panose="020B0A04020102020204" pitchFamily="34" charset="0"/>
              </a:rPr>
              <a:t> Interaction</a:t>
            </a:r>
          </a:p>
          <a:p>
            <a:pPr marL="0" indent="0">
              <a:lnSpc>
                <a:spcPts val="2799"/>
              </a:lnSpc>
              <a:buNone/>
            </a:pPr>
            <a:endParaRPr lang="en-US" sz="1750" dirty="0">
              <a:latin typeface="Arial Black" panose="020B0A04020102020204" pitchFamily="34" charset="0"/>
            </a:endParaRPr>
          </a:p>
        </p:txBody>
      </p:sp>
      <p:sp>
        <p:nvSpPr>
          <p:cNvPr id="8" name="Text 6"/>
          <p:cNvSpPr/>
          <p:nvPr/>
        </p:nvSpPr>
        <p:spPr>
          <a:xfrm>
            <a:off x="5787152" y="2720877"/>
            <a:ext cx="3056215" cy="779204"/>
          </a:xfrm>
          <a:prstGeom prst="rect">
            <a:avLst/>
          </a:prstGeom>
          <a:noFill/>
          <a:ln/>
        </p:spPr>
        <p:txBody>
          <a:bodyPr wrap="none" rtlCol="0" anchor="t"/>
          <a:lstStyle/>
          <a:p>
            <a:pPr marL="0" indent="0">
              <a:lnSpc>
                <a:spcPts val="2799"/>
              </a:lnSpc>
              <a:buNone/>
            </a:pPr>
            <a:r>
              <a:rPr lang="en-US" sz="2000" kern="0" spc="-35" dirty="0">
                <a:solidFill>
                  <a:schemeClr val="accent6">
                    <a:lumMod val="50000"/>
                  </a:schemeClr>
                </a:solidFill>
                <a:latin typeface="Arial Black" panose="020B0A04020102020204" pitchFamily="34" charset="0"/>
                <a:ea typeface="Open Sans" pitchFamily="34" charset="-122"/>
              </a:rPr>
              <a:t>Browser Compatibility</a:t>
            </a:r>
            <a:endParaRPr lang="en-US" sz="2000" dirty="0">
              <a:solidFill>
                <a:schemeClr val="accent6">
                  <a:lumMod val="50000"/>
                </a:schemeClr>
              </a:solidFill>
              <a:latin typeface="Arial Black" panose="020B0A04020102020204" pitchFamily="34" charset="0"/>
            </a:endParaRPr>
          </a:p>
        </p:txBody>
      </p:sp>
      <p:sp>
        <p:nvSpPr>
          <p:cNvPr id="9" name="Text 7"/>
          <p:cNvSpPr/>
          <p:nvPr/>
        </p:nvSpPr>
        <p:spPr>
          <a:xfrm>
            <a:off x="9295328" y="2720878"/>
            <a:ext cx="3060025" cy="587690"/>
          </a:xfrm>
          <a:prstGeom prst="rect">
            <a:avLst/>
          </a:prstGeom>
          <a:noFill/>
          <a:ln/>
        </p:spPr>
        <p:txBody>
          <a:bodyPr wrap="none" rtlCol="0" anchor="t"/>
          <a:lstStyle/>
          <a:p>
            <a:pPr marL="0" indent="0">
              <a:lnSpc>
                <a:spcPts val="2799"/>
              </a:lnSpc>
              <a:buNone/>
            </a:pPr>
            <a:r>
              <a:rPr lang="en-US" sz="2000" kern="0" spc="-35" dirty="0">
                <a:solidFill>
                  <a:schemeClr val="accent6">
                    <a:lumMod val="50000"/>
                  </a:schemeClr>
                </a:solidFill>
                <a:latin typeface="Arial Black" panose="020B0A04020102020204" pitchFamily="34" charset="0"/>
                <a:ea typeface="Open Sans" pitchFamily="34" charset="-122"/>
              </a:rPr>
              <a:t>Dynamic Test Configuration</a:t>
            </a:r>
            <a:endParaRPr lang="en-US" sz="2000" dirty="0">
              <a:solidFill>
                <a:schemeClr val="accent6">
                  <a:lumMod val="50000"/>
                </a:schemeClr>
              </a:solidFill>
              <a:latin typeface="Arial Black" panose="020B0A04020102020204" pitchFamily="34" charset="0"/>
            </a:endParaRPr>
          </a:p>
        </p:txBody>
      </p:sp>
      <p:sp>
        <p:nvSpPr>
          <p:cNvPr id="11" name="Text 9"/>
          <p:cNvSpPr/>
          <p:nvPr/>
        </p:nvSpPr>
        <p:spPr>
          <a:xfrm>
            <a:off x="2219146" y="3654743"/>
            <a:ext cx="3060025" cy="3522043"/>
          </a:xfrm>
          <a:prstGeom prst="rect">
            <a:avLst/>
          </a:prstGeom>
          <a:noFill/>
          <a:ln/>
        </p:spPr>
        <p:txBody>
          <a:bodyPr wrap="square" rtlCol="0" anchor="t"/>
          <a:lstStyle/>
          <a:p>
            <a:pPr marL="0" indent="0">
              <a:lnSpc>
                <a:spcPts val="2799"/>
              </a:lnSpc>
              <a:buNone/>
            </a:pPr>
            <a:r>
              <a:rPr lang="en-US" sz="2400" dirty="0">
                <a:latin typeface="Open Sans"/>
                <a:ea typeface="Open Sans"/>
              </a:rPr>
              <a:t>Selenium WebDriver provides a user- friendly </a:t>
            </a:r>
            <a:r>
              <a:rPr lang="en-US" sz="2400" dirty="0" err="1">
                <a:latin typeface="Open Sans"/>
                <a:ea typeface="Open Sans"/>
              </a:rPr>
              <a:t>ApI</a:t>
            </a:r>
            <a:r>
              <a:rPr lang="en-US" sz="2400" dirty="0">
                <a:latin typeface="Open Sans"/>
                <a:ea typeface="Open Sans"/>
              </a:rPr>
              <a:t> for interacting with web elements, ensuring seamless execution of test scripts.</a:t>
            </a:r>
          </a:p>
        </p:txBody>
      </p:sp>
      <p:sp>
        <p:nvSpPr>
          <p:cNvPr id="12" name="Text 10"/>
          <p:cNvSpPr/>
          <p:nvPr/>
        </p:nvSpPr>
        <p:spPr>
          <a:xfrm>
            <a:off x="5787152" y="3654743"/>
            <a:ext cx="3056215" cy="3333277"/>
          </a:xfrm>
          <a:prstGeom prst="rect">
            <a:avLst/>
          </a:prstGeom>
          <a:noFill/>
          <a:ln/>
        </p:spPr>
        <p:txBody>
          <a:bodyPr wrap="square" rtlCol="0" anchor="t"/>
          <a:lstStyle/>
          <a:p>
            <a:pPr marL="0" indent="0">
              <a:lnSpc>
                <a:spcPts val="2799"/>
              </a:lnSpc>
              <a:buNone/>
            </a:pPr>
            <a:r>
              <a:rPr lang="en-US" sz="2400" kern="0" spc="-35" dirty="0">
                <a:solidFill>
                  <a:srgbClr val="2B2E3C"/>
                </a:solidFill>
                <a:latin typeface="Open Sans" pitchFamily="34" charset="0"/>
                <a:ea typeface="Open Sans" pitchFamily="34" charset="-122"/>
                <a:cs typeface="Open Sans" pitchFamily="34" charset="-120"/>
              </a:rPr>
              <a:t>It offers extensive support for different browsers, allowing testers to execute the same test scripts across various environment.</a:t>
            </a:r>
            <a:endParaRPr lang="en-US" sz="2400" dirty="0"/>
          </a:p>
        </p:txBody>
      </p:sp>
      <p:sp>
        <p:nvSpPr>
          <p:cNvPr id="13" name="Text 11"/>
          <p:cNvSpPr/>
          <p:nvPr/>
        </p:nvSpPr>
        <p:spPr>
          <a:xfrm>
            <a:off x="9295328" y="3654743"/>
            <a:ext cx="3060025" cy="3141765"/>
          </a:xfrm>
          <a:prstGeom prst="rect">
            <a:avLst/>
          </a:prstGeom>
          <a:noFill/>
          <a:ln/>
        </p:spPr>
        <p:txBody>
          <a:bodyPr wrap="square" rtlCol="0" anchor="t"/>
          <a:lstStyle/>
          <a:p>
            <a:pPr marL="0" indent="0">
              <a:lnSpc>
                <a:spcPts val="2799"/>
              </a:lnSpc>
              <a:buNone/>
            </a:pPr>
            <a:r>
              <a:rPr lang="en-US" sz="2400" dirty="0">
                <a:latin typeface="Open Sans"/>
                <a:ea typeface="Open Sans"/>
              </a:rPr>
              <a:t>With Selenium WebDriver, dynamic test configuration are easily achievable, enhancing test coverage and accuracy.</a:t>
            </a:r>
          </a:p>
        </p:txBody>
      </p:sp>
    </p:spTree>
    <p:extLst>
      <p:ext uri="{BB962C8B-B14F-4D97-AF65-F5344CB8AC3E}">
        <p14:creationId xmlns:p14="http://schemas.microsoft.com/office/powerpoint/2010/main" val="69452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52471" y="-43465"/>
            <a:ext cx="14602242" cy="8229600"/>
          </a:xfrm>
          <a:prstGeom prst="rect">
            <a:avLst/>
          </a:prstGeom>
          <a:solidFill>
            <a:srgbClr val="FFF8F0"/>
          </a:solidFill>
          <a:ln/>
        </p:spPr>
      </p:sp>
      <p:sp>
        <p:nvSpPr>
          <p:cNvPr id="4" name="Text 2"/>
          <p:cNvSpPr/>
          <p:nvPr/>
        </p:nvSpPr>
        <p:spPr>
          <a:xfrm>
            <a:off x="2275165" y="1138595"/>
            <a:ext cx="8741331" cy="1052812"/>
          </a:xfrm>
          <a:prstGeom prst="rect">
            <a:avLst/>
          </a:prstGeom>
          <a:noFill/>
          <a:ln/>
        </p:spPr>
        <p:txBody>
          <a:bodyPr wrap="none" rtlCol="0" anchor="t"/>
          <a:lstStyle/>
          <a:p>
            <a:pPr marL="0" indent="0">
              <a:lnSpc>
                <a:spcPts val="5468"/>
              </a:lnSpc>
              <a:buNone/>
            </a:pPr>
            <a:r>
              <a:rPr lang="en-US" sz="4374" dirty="0"/>
              <a:t>                 </a:t>
            </a:r>
            <a:r>
              <a:rPr lang="en-US" sz="4400" dirty="0">
                <a:solidFill>
                  <a:schemeClr val="tx2">
                    <a:lumMod val="50000"/>
                  </a:schemeClr>
                </a:solidFill>
                <a:latin typeface="Arial Black" panose="020B0A04020102020204" pitchFamily="34" charset="0"/>
                <a:cs typeface="Arial" panose="020B0604020202020204" pitchFamily="34" charset="0"/>
              </a:rPr>
              <a:t>Selenium IDE</a:t>
            </a:r>
          </a:p>
        </p:txBody>
      </p:sp>
      <p:sp>
        <p:nvSpPr>
          <p:cNvPr id="5" name="Shape 3"/>
          <p:cNvSpPr/>
          <p:nvPr/>
        </p:nvSpPr>
        <p:spPr>
          <a:xfrm>
            <a:off x="2037993" y="3500080"/>
            <a:ext cx="10554414" cy="2368034"/>
          </a:xfrm>
          <a:prstGeom prst="roundRect">
            <a:avLst>
              <a:gd name="adj" fmla="val 4222"/>
            </a:avLst>
          </a:prstGeom>
          <a:noFill/>
          <a:ln w="13811">
            <a:solidFill>
              <a:srgbClr val="000000">
                <a:alpha val="8000"/>
              </a:srgbClr>
            </a:solidFill>
            <a:prstDash val="solid"/>
          </a:ln>
        </p:spPr>
      </p:sp>
      <p:sp>
        <p:nvSpPr>
          <p:cNvPr id="6" name="Shape 4"/>
          <p:cNvSpPr/>
          <p:nvPr/>
        </p:nvSpPr>
        <p:spPr>
          <a:xfrm rot="160030">
            <a:off x="2834512" y="3781783"/>
            <a:ext cx="10525720" cy="637103"/>
          </a:xfrm>
          <a:prstGeom prst="rect">
            <a:avLst/>
          </a:prstGeom>
          <a:solidFill>
            <a:srgbClr val="FFFFFF">
              <a:alpha val="4000"/>
            </a:srgbClr>
          </a:solidFill>
          <a:ln/>
        </p:spPr>
        <p:txBody>
          <a:bodyPr/>
          <a:lstStyle/>
          <a:p>
            <a:endParaRPr lang="en-IN" dirty="0"/>
          </a:p>
        </p:txBody>
      </p:sp>
      <p:sp>
        <p:nvSpPr>
          <p:cNvPr id="7" name="Text 5"/>
          <p:cNvSpPr/>
          <p:nvPr/>
        </p:nvSpPr>
        <p:spPr>
          <a:xfrm>
            <a:off x="2275165" y="2332555"/>
            <a:ext cx="3060025" cy="510063"/>
          </a:xfrm>
          <a:prstGeom prst="rect">
            <a:avLst/>
          </a:prstGeom>
          <a:noFill/>
          <a:ln/>
        </p:spPr>
        <p:txBody>
          <a:bodyPr wrap="none" rtlCol="0" anchor="t"/>
          <a:lstStyle/>
          <a:p>
            <a:pPr marL="0" indent="0">
              <a:lnSpc>
                <a:spcPts val="2799"/>
              </a:lnSpc>
              <a:buNone/>
            </a:pPr>
            <a:r>
              <a:rPr lang="en-US" sz="2000" kern="0" spc="-35" dirty="0">
                <a:solidFill>
                  <a:schemeClr val="accent6">
                    <a:lumMod val="50000"/>
                  </a:schemeClr>
                </a:solidFill>
                <a:latin typeface="Arial Black" panose="020B0A04020102020204" pitchFamily="34" charset="0"/>
                <a:ea typeface="Open Sans" pitchFamily="34" charset="-122"/>
              </a:rPr>
              <a:t>Record and Play Back</a:t>
            </a:r>
            <a:endParaRPr lang="en-US" sz="2000" dirty="0">
              <a:solidFill>
                <a:schemeClr val="accent6">
                  <a:lumMod val="50000"/>
                </a:schemeClr>
              </a:solidFill>
              <a:latin typeface="Arial Black" panose="020B0A04020102020204" pitchFamily="34" charset="0"/>
            </a:endParaRPr>
          </a:p>
        </p:txBody>
      </p:sp>
      <p:sp>
        <p:nvSpPr>
          <p:cNvPr id="8" name="Text 6"/>
          <p:cNvSpPr/>
          <p:nvPr/>
        </p:nvSpPr>
        <p:spPr>
          <a:xfrm>
            <a:off x="5787152" y="2332555"/>
            <a:ext cx="3056215" cy="510063"/>
          </a:xfrm>
          <a:prstGeom prst="rect">
            <a:avLst/>
          </a:prstGeom>
          <a:noFill/>
          <a:ln/>
        </p:spPr>
        <p:txBody>
          <a:bodyPr wrap="none" rtlCol="0" anchor="t"/>
          <a:lstStyle/>
          <a:p>
            <a:pPr marL="0" indent="0">
              <a:lnSpc>
                <a:spcPts val="2799"/>
              </a:lnSpc>
              <a:buNone/>
            </a:pPr>
            <a:r>
              <a:rPr lang="en-US" sz="2000" kern="0" spc="-35" dirty="0" err="1">
                <a:solidFill>
                  <a:schemeClr val="accent6">
                    <a:lumMod val="50000"/>
                  </a:schemeClr>
                </a:solidFill>
                <a:latin typeface="Arial Black" panose="020B0A04020102020204" pitchFamily="34" charset="0"/>
                <a:ea typeface="Open Sans" pitchFamily="34" charset="-122"/>
              </a:rPr>
              <a:t>Intitutive</a:t>
            </a:r>
            <a:r>
              <a:rPr lang="en-US" sz="2000" kern="0" spc="-35" dirty="0">
                <a:solidFill>
                  <a:srgbClr val="2B2E3C"/>
                </a:solidFill>
                <a:latin typeface="Arial Black" panose="020B0A04020102020204" pitchFamily="34" charset="0"/>
                <a:ea typeface="Open Sans" pitchFamily="34" charset="-122"/>
              </a:rPr>
              <a:t> </a:t>
            </a:r>
            <a:r>
              <a:rPr lang="en-US" sz="2000" kern="0" spc="-35" dirty="0">
                <a:solidFill>
                  <a:schemeClr val="accent6">
                    <a:lumMod val="50000"/>
                  </a:schemeClr>
                </a:solidFill>
                <a:latin typeface="Arial Black" panose="020B0A04020102020204" pitchFamily="34" charset="0"/>
                <a:ea typeface="Open Sans" pitchFamily="34" charset="-122"/>
              </a:rPr>
              <a:t>Test</a:t>
            </a:r>
            <a:r>
              <a:rPr lang="en-US" sz="2000" kern="0" spc="-35" dirty="0">
                <a:solidFill>
                  <a:srgbClr val="2B2E3C"/>
                </a:solidFill>
                <a:latin typeface="Arial Black" panose="020B0A04020102020204" pitchFamily="34" charset="0"/>
                <a:ea typeface="Open Sans" pitchFamily="34" charset="-122"/>
              </a:rPr>
              <a:t> </a:t>
            </a:r>
            <a:r>
              <a:rPr lang="en-US" sz="2000" kern="0" spc="-35" dirty="0">
                <a:solidFill>
                  <a:schemeClr val="accent6">
                    <a:lumMod val="50000"/>
                  </a:schemeClr>
                </a:solidFill>
                <a:latin typeface="Arial Black" panose="020B0A04020102020204" pitchFamily="34" charset="0"/>
                <a:ea typeface="Open Sans" pitchFamily="34" charset="-122"/>
              </a:rPr>
              <a:t>Creation</a:t>
            </a:r>
            <a:endParaRPr lang="en-US" sz="2000" dirty="0">
              <a:solidFill>
                <a:schemeClr val="accent6">
                  <a:lumMod val="50000"/>
                </a:schemeClr>
              </a:solidFill>
              <a:latin typeface="Arial Black" panose="020B0A04020102020204" pitchFamily="34" charset="0"/>
            </a:endParaRPr>
          </a:p>
        </p:txBody>
      </p:sp>
      <p:sp>
        <p:nvSpPr>
          <p:cNvPr id="9" name="Text 7"/>
          <p:cNvSpPr/>
          <p:nvPr/>
        </p:nvSpPr>
        <p:spPr>
          <a:xfrm>
            <a:off x="9295328" y="2332555"/>
            <a:ext cx="3060025" cy="472917"/>
          </a:xfrm>
          <a:prstGeom prst="rect">
            <a:avLst/>
          </a:prstGeom>
          <a:noFill/>
          <a:ln/>
        </p:spPr>
        <p:txBody>
          <a:bodyPr wrap="none" rtlCol="0" anchor="t"/>
          <a:lstStyle/>
          <a:p>
            <a:pPr marL="0" indent="0">
              <a:lnSpc>
                <a:spcPts val="2799"/>
              </a:lnSpc>
              <a:buNone/>
            </a:pPr>
            <a:r>
              <a:rPr lang="en-US" sz="2000" kern="0" spc="-35" dirty="0">
                <a:solidFill>
                  <a:schemeClr val="accent6">
                    <a:lumMod val="50000"/>
                  </a:schemeClr>
                </a:solidFill>
                <a:latin typeface="Arial Black" panose="020B0A04020102020204" pitchFamily="34" charset="0"/>
                <a:ea typeface="Open Sans" pitchFamily="34" charset="-122"/>
              </a:rPr>
              <a:t>Debugging Capabilities</a:t>
            </a:r>
            <a:endParaRPr lang="en-US" sz="2000" dirty="0">
              <a:solidFill>
                <a:schemeClr val="accent6">
                  <a:lumMod val="50000"/>
                </a:schemeClr>
              </a:solidFill>
              <a:latin typeface="Arial Black" panose="020B0A04020102020204" pitchFamily="34" charset="0"/>
            </a:endParaRPr>
          </a:p>
        </p:txBody>
      </p:sp>
      <p:sp>
        <p:nvSpPr>
          <p:cNvPr id="11" name="Text 9"/>
          <p:cNvSpPr/>
          <p:nvPr/>
        </p:nvSpPr>
        <p:spPr>
          <a:xfrm>
            <a:off x="2275165" y="2983766"/>
            <a:ext cx="3060025" cy="3890000"/>
          </a:xfrm>
          <a:prstGeom prst="rect">
            <a:avLst/>
          </a:prstGeom>
          <a:noFill/>
          <a:ln/>
        </p:spPr>
        <p:txBody>
          <a:bodyPr wrap="square" rtlCol="0" anchor="t"/>
          <a:lstStyle/>
          <a:p>
            <a:pPr marL="0" indent="0">
              <a:lnSpc>
                <a:spcPts val="2799"/>
              </a:lnSpc>
              <a:buNone/>
            </a:pPr>
            <a:r>
              <a:rPr lang="en-US" sz="2400" b="1" kern="0" spc="-35" dirty="0">
                <a:solidFill>
                  <a:srgbClr val="2B2E3C"/>
                </a:solidFill>
                <a:latin typeface="Open Sans" pitchFamily="34" charset="0"/>
                <a:ea typeface="Open Sans" pitchFamily="34" charset="-122"/>
                <a:cs typeface="Open Sans" pitchFamily="34" charset="-120"/>
              </a:rPr>
              <a:t>Selenium IDE allow testers to record and save interaction with the Web application, enabling easily </a:t>
            </a:r>
            <a:r>
              <a:rPr lang="en-US" sz="2400" b="1" kern="0" spc="-35" dirty="0" err="1">
                <a:solidFill>
                  <a:srgbClr val="2B2E3C"/>
                </a:solidFill>
                <a:latin typeface="Open Sans" pitchFamily="34" charset="0"/>
                <a:ea typeface="Open Sans" pitchFamily="34" charset="-122"/>
                <a:cs typeface="Open Sans" pitchFamily="34" charset="-120"/>
              </a:rPr>
              <a:t>playblack</a:t>
            </a:r>
            <a:r>
              <a:rPr lang="en-US" sz="2400" b="1" kern="0" spc="-35" dirty="0">
                <a:solidFill>
                  <a:srgbClr val="2B2E3C"/>
                </a:solidFill>
                <a:latin typeface="Open Sans" pitchFamily="34" charset="0"/>
                <a:ea typeface="Open Sans" pitchFamily="34" charset="-122"/>
                <a:cs typeface="Open Sans" pitchFamily="34" charset="-120"/>
              </a:rPr>
              <a:t> for testing </a:t>
            </a:r>
            <a:r>
              <a:rPr lang="en-US" sz="2400" b="1" kern="0" spc="-35" dirty="0" err="1">
                <a:solidFill>
                  <a:srgbClr val="2B2E3C"/>
                </a:solidFill>
                <a:latin typeface="Open Sans" pitchFamily="34" charset="0"/>
                <a:ea typeface="Open Sans" pitchFamily="34" charset="-122"/>
                <a:cs typeface="Open Sans" pitchFamily="34" charset="-120"/>
              </a:rPr>
              <a:t>scenerio</a:t>
            </a:r>
            <a:r>
              <a:rPr lang="en-US" sz="2400" b="1" kern="0" spc="-35" dirty="0">
                <a:solidFill>
                  <a:srgbClr val="2B2E3C"/>
                </a:solidFill>
                <a:latin typeface="Open Sans" pitchFamily="34" charset="0"/>
                <a:ea typeface="Open Sans" pitchFamily="34" charset="-122"/>
                <a:cs typeface="Open Sans" pitchFamily="34" charset="-120"/>
              </a:rPr>
              <a:t>.</a:t>
            </a:r>
            <a:endParaRPr lang="en-US" sz="2400" b="1" dirty="0"/>
          </a:p>
        </p:txBody>
      </p:sp>
      <p:sp>
        <p:nvSpPr>
          <p:cNvPr id="12" name="Text 10"/>
          <p:cNvSpPr/>
          <p:nvPr/>
        </p:nvSpPr>
        <p:spPr>
          <a:xfrm>
            <a:off x="5787152" y="2983766"/>
            <a:ext cx="3056215" cy="2707721"/>
          </a:xfrm>
          <a:prstGeom prst="rect">
            <a:avLst/>
          </a:prstGeom>
          <a:noFill/>
          <a:ln/>
        </p:spPr>
        <p:txBody>
          <a:bodyPr wrap="square" rtlCol="0" anchor="t"/>
          <a:lstStyle/>
          <a:p>
            <a:pPr marL="0" indent="0">
              <a:lnSpc>
                <a:spcPts val="2799"/>
              </a:lnSpc>
              <a:buNone/>
            </a:pPr>
            <a:r>
              <a:rPr lang="en-US" sz="2400" b="1" kern="0" spc="-35" dirty="0">
                <a:solidFill>
                  <a:srgbClr val="2B2E3C"/>
                </a:solidFill>
                <a:latin typeface="Open Sans" pitchFamily="34" charset="0"/>
                <a:ea typeface="Open Sans" pitchFamily="34" charset="-122"/>
                <a:cs typeface="Open Sans" pitchFamily="34" charset="-120"/>
              </a:rPr>
              <a:t>It offers a user – friendly interface for creating test cases with minimal it suitable for beginners and experienced testers alike..</a:t>
            </a:r>
            <a:endParaRPr lang="en-US" sz="2400" b="1" dirty="0"/>
          </a:p>
        </p:txBody>
      </p:sp>
      <p:sp>
        <p:nvSpPr>
          <p:cNvPr id="13" name="Text 11"/>
          <p:cNvSpPr/>
          <p:nvPr/>
        </p:nvSpPr>
        <p:spPr>
          <a:xfrm>
            <a:off x="9295328" y="2983766"/>
            <a:ext cx="3060025" cy="3578956"/>
          </a:xfrm>
          <a:prstGeom prst="rect">
            <a:avLst/>
          </a:prstGeom>
          <a:noFill/>
          <a:ln/>
        </p:spPr>
        <p:txBody>
          <a:bodyPr wrap="square" rtlCol="0" anchor="t"/>
          <a:lstStyle/>
          <a:p>
            <a:pPr marL="0" indent="0">
              <a:lnSpc>
                <a:spcPts val="2799"/>
              </a:lnSpc>
              <a:buNone/>
            </a:pPr>
            <a:r>
              <a:rPr lang="en-US" sz="2400" b="1" kern="0" spc="-35" dirty="0">
                <a:solidFill>
                  <a:srgbClr val="2B2E3C"/>
                </a:solidFill>
                <a:latin typeface="Open Sans" pitchFamily="34" charset="0"/>
                <a:ea typeface="Open Sans" pitchFamily="34" charset="-122"/>
                <a:cs typeface="Open Sans" pitchFamily="34" charset="-120"/>
              </a:rPr>
              <a:t>It provide a robust debugging features, facilitating efficient identification and resolution of issues within the test scripts</a:t>
            </a:r>
            <a:r>
              <a:rPr lang="en-US" sz="2400" kern="0" spc="-35" dirty="0">
                <a:solidFill>
                  <a:srgbClr val="2B2E3C"/>
                </a:solidFill>
                <a:latin typeface="Open Sans" pitchFamily="34" charset="0"/>
                <a:ea typeface="Open Sans" pitchFamily="34" charset="-122"/>
                <a:cs typeface="Open Sans" pitchFamily="34" charset="-120"/>
              </a:rPr>
              <a:t>..</a:t>
            </a:r>
            <a:endParaRPr lang="en-US" sz="2400" dirty="0"/>
          </a:p>
        </p:txBody>
      </p:sp>
    </p:spTree>
    <p:extLst>
      <p:ext uri="{BB962C8B-B14F-4D97-AF65-F5344CB8AC3E}">
        <p14:creationId xmlns:p14="http://schemas.microsoft.com/office/powerpoint/2010/main" val="1314718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915</TotalTime>
  <Words>2891</Words>
  <Application>Microsoft Office PowerPoint</Application>
  <PresentationFormat>Custom</PresentationFormat>
  <Paragraphs>489</Paragraphs>
  <Slides>46</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Arial Black</vt:lpstr>
      <vt:lpstr>Bahnschrift</vt:lpstr>
      <vt:lpstr>Bitter</vt:lpstr>
      <vt:lpstr>Calibri</vt:lpstr>
      <vt:lpstr>Century Gothic</vt:lpstr>
      <vt:lpstr>Open Sans</vt:lpstr>
      <vt:lpstr>Times New Roman</vt:lpstr>
      <vt:lpstr>Wingdings</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Swetha</cp:lastModifiedBy>
  <cp:revision>46</cp:revision>
  <dcterms:created xsi:type="dcterms:W3CDTF">2024-01-20T18:13:04Z</dcterms:created>
  <dcterms:modified xsi:type="dcterms:W3CDTF">2024-01-24T03:57:42Z</dcterms:modified>
</cp:coreProperties>
</file>